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7"/>
  </p:notesMasterIdLst>
  <p:sldIdLst>
    <p:sldId id="257" r:id="rId3"/>
    <p:sldId id="266" r:id="rId4"/>
    <p:sldId id="267" r:id="rId5"/>
    <p:sldId id="264" r:id="rId6"/>
  </p:sldIdLst>
  <p:sldSz cx="9144000" cy="6858000" type="screen4x3"/>
  <p:notesSz cx="6670675" cy="9802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964" autoAdjust="0"/>
  </p:normalViewPr>
  <p:slideViewPr>
    <p:cSldViewPr>
      <p:cViewPr varScale="1">
        <p:scale>
          <a:sx n="81" d="100"/>
          <a:sy n="81" d="100"/>
        </p:scale>
        <p:origin x="24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330" y="-108"/>
      </p:cViewPr>
      <p:guideLst>
        <p:guide orient="horz" pos="308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26" cy="490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6" y="1"/>
            <a:ext cx="2890626" cy="4901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C301C-C872-4731-BEFC-12802D504756}" type="datetimeFigureOut">
              <a:rPr lang="en-GB" smtClean="0"/>
              <a:t>30/07/2018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4238" y="735013"/>
            <a:ext cx="4902200" cy="3676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656336"/>
            <a:ext cx="5336540" cy="44112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10972"/>
            <a:ext cx="2890626" cy="490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6" y="9310972"/>
            <a:ext cx="2890626" cy="4901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3A6EF-8EA4-4EAB-87AE-B1F4A63F4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11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3A6EF-8EA4-4EAB-87AE-B1F4A63F484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95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3A6EF-8EA4-4EAB-87AE-B1F4A63F484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356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3A6EF-8EA4-4EAB-87AE-B1F4A63F484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802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5594-4A26-4A9E-A8EE-DF5E0DE1D430}" type="datetimeFigureOut">
              <a:rPr lang="en-GB" smtClean="0"/>
              <a:t>30/07/2018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2D61-B7B8-489A-8C1A-70D18DF99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51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5594-4A26-4A9E-A8EE-DF5E0DE1D430}" type="datetimeFigureOut">
              <a:rPr lang="en-GB" smtClean="0"/>
              <a:t>30/07/2018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2D61-B7B8-489A-8C1A-70D18DF99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26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5594-4A26-4A9E-A8EE-DF5E0DE1D430}" type="datetimeFigureOut">
              <a:rPr lang="en-GB" smtClean="0"/>
              <a:t>30/07/2018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2D61-B7B8-489A-8C1A-70D18DF99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76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5594-4A26-4A9E-A8EE-DF5E0DE1D430}" type="datetimeFigureOut">
              <a:rPr lang="en-GB" smtClean="0"/>
              <a:t>30/07/2018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2D61-B7B8-489A-8C1A-70D18DF99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7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5594-4A26-4A9E-A8EE-DF5E0DE1D430}" type="datetimeFigureOut">
              <a:rPr lang="en-GB" smtClean="0"/>
              <a:t>30/07/2018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2D61-B7B8-489A-8C1A-70D18DF99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14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5594-4A26-4A9E-A8EE-DF5E0DE1D430}" type="datetimeFigureOut">
              <a:rPr lang="en-GB" smtClean="0"/>
              <a:t>30/07/2018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2D61-B7B8-489A-8C1A-70D18DF99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27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5594-4A26-4A9E-A8EE-DF5E0DE1D430}" type="datetimeFigureOut">
              <a:rPr lang="en-GB" smtClean="0"/>
              <a:t>30/07/2018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2D61-B7B8-489A-8C1A-70D18DF99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03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5594-4A26-4A9E-A8EE-DF5E0DE1D430}" type="datetimeFigureOut">
              <a:rPr lang="en-GB" smtClean="0"/>
              <a:t>30/07/2018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2D61-B7B8-489A-8C1A-70D18DF99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66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5594-4A26-4A9E-A8EE-DF5E0DE1D430}" type="datetimeFigureOut">
              <a:rPr lang="en-GB" smtClean="0"/>
              <a:t>30/07/2018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2D61-B7B8-489A-8C1A-70D18DF99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7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5594-4A26-4A9E-A8EE-DF5E0DE1D430}" type="datetimeFigureOut">
              <a:rPr lang="en-GB" smtClean="0"/>
              <a:t>30/07/2018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2D61-B7B8-489A-8C1A-70D18DF99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3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5594-4A26-4A9E-A8EE-DF5E0DE1D430}" type="datetimeFigureOut">
              <a:rPr lang="en-GB" smtClean="0"/>
              <a:t>30/07/2018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62D61-B7B8-489A-8C1A-70D18DF99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54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5594-4A26-4A9E-A8EE-DF5E0DE1D430}" type="datetimeFigureOut">
              <a:rPr lang="en-GB" smtClean="0"/>
              <a:t>30/07/2018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62D61-B7B8-489A-8C1A-70D18DF99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02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4.tmp"/><Relationship Id="rId5" Type="http://schemas.openxmlformats.org/officeDocument/2006/relationships/image" Target="../media/image9.png"/><Relationship Id="rId10" Type="http://schemas.openxmlformats.org/officeDocument/2006/relationships/image" Target="../media/image13.tmp"/><Relationship Id="rId4" Type="http://schemas.microsoft.com/office/2007/relationships/hdphoto" Target="../media/hdphoto3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9bAVMNpQc-c&amp;feature=youtu.be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tx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9709" y="5373216"/>
            <a:ext cx="4704305" cy="977192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227133" y="1089666"/>
            <a:ext cx="8741547" cy="3500094"/>
            <a:chOff x="150933" y="1369066"/>
            <a:chExt cx="8741547" cy="3500094"/>
          </a:xfrm>
        </p:grpSpPr>
        <p:sp>
          <p:nvSpPr>
            <p:cNvPr id="12" name="Rectangle 11"/>
            <p:cNvSpPr/>
            <p:nvPr/>
          </p:nvSpPr>
          <p:spPr>
            <a:xfrm>
              <a:off x="401386" y="1369066"/>
              <a:ext cx="8240641" cy="10955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Vanessa Davies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1520" y="1556793"/>
              <a:ext cx="8428285" cy="10235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Aft>
                  <a:spcPct val="0"/>
                </a:spcAft>
              </a:pPr>
              <a:endPara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0933" y="3356992"/>
              <a:ext cx="8741547" cy="15121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Horizon 2020 Unit</a:t>
              </a:r>
            </a:p>
            <a:p>
              <a:pPr algn="ctr"/>
              <a:r>
                <a:rPr lang="en-GB" sz="2400" dirty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Welsh European Funding Office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01386" y="2344688"/>
              <a:ext cx="824064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37230" y="2420888"/>
              <a:ext cx="8568952" cy="15121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2400" dirty="0" err="1">
                  <a:latin typeface="Calibri" panose="020F0502020204030204" pitchFamily="34" charset="0"/>
                  <a:cs typeface="Times New Roman" panose="02020603050405020304" pitchFamily="18" charset="0"/>
                </a:rPr>
                <a:t>Uned</a:t>
              </a:r>
              <a:r>
                <a:rPr lang="en-GB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Horizon 2020</a:t>
              </a:r>
            </a:p>
            <a:p>
              <a:pPr algn="ctr"/>
              <a:r>
                <a:rPr lang="en-GB" sz="2400" dirty="0" err="1">
                  <a:latin typeface="Calibri" panose="020F0502020204030204" pitchFamily="34" charset="0"/>
                  <a:cs typeface="Times New Roman" panose="02020603050405020304" pitchFamily="18" charset="0"/>
                </a:rPr>
                <a:t>Swyddfa</a:t>
              </a:r>
              <a:r>
                <a:rPr lang="en-GB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latin typeface="Calibri" panose="020F0502020204030204" pitchFamily="34" charset="0"/>
                  <a:cs typeface="Times New Roman" panose="02020603050405020304" pitchFamily="18" charset="0"/>
                </a:rPr>
                <a:t>Cyllid</a:t>
              </a:r>
              <a:r>
                <a:rPr lang="en-GB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latin typeface="Calibri" panose="020F0502020204030204" pitchFamily="34" charset="0"/>
                  <a:cs typeface="Times New Roman" panose="02020603050405020304" pitchFamily="18" charset="0"/>
                </a:rPr>
                <a:t>Ewropeaidd</a:t>
              </a:r>
              <a:r>
                <a:rPr lang="en-GB" sz="24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latin typeface="Calibri" panose="020F0502020204030204" pitchFamily="34" charset="0"/>
                  <a:cs typeface="Times New Roman" panose="02020603050405020304" pitchFamily="18" charset="0"/>
                </a:rPr>
                <a:t>Cymru</a:t>
              </a:r>
              <a:endParaRPr lang="en-GB" sz="24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412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2" r="2365" b="29043"/>
          <a:stretch/>
        </p:blipFill>
        <p:spPr>
          <a:xfrm>
            <a:off x="-36512" y="-27384"/>
            <a:ext cx="9180512" cy="688538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810250" y="3960644"/>
            <a:ext cx="3077909" cy="2760002"/>
          </a:xfrm>
          <a:prstGeom prst="roundRect">
            <a:avLst>
              <a:gd name="adj" fmla="val 527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GB" sz="3200" b="1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12915" r="12647" b="5728"/>
          <a:stretch/>
        </p:blipFill>
        <p:spPr>
          <a:xfrm>
            <a:off x="6156176" y="4959080"/>
            <a:ext cx="2659929" cy="171028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5813782" y="957030"/>
            <a:ext cx="3077909" cy="2760002"/>
          </a:xfrm>
          <a:prstGeom prst="roundRect">
            <a:avLst>
              <a:gd name="adj" fmla="val 527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GB" sz="3200" b="1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562074"/>
          </a:xfrm>
          <a:solidFill>
            <a:srgbClr val="005392"/>
          </a:solidFill>
        </p:spPr>
        <p:txBody>
          <a:bodyPr>
            <a:noAutofit/>
          </a:bodyPr>
          <a:lstStyle/>
          <a:p>
            <a:pPr algn="l"/>
            <a:r>
              <a:rPr lang="en-GB" sz="3200" b="1" dirty="0" err="1">
                <a:solidFill>
                  <a:srgbClr val="FFC000"/>
                </a:solidFill>
              </a:rPr>
              <a:t>SCoRE</a:t>
            </a:r>
            <a:r>
              <a:rPr lang="en-GB" sz="3200" b="1" dirty="0">
                <a:solidFill>
                  <a:srgbClr val="FFC000"/>
                </a:solidFill>
              </a:rPr>
              <a:t> CYMRU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908720"/>
            <a:ext cx="8640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095" r="100000">
                        <a14:backgroundMark x1="90922" y1="6116" x2="96089" y2="11009"/>
                        <a14:backgroundMark x1="96089" y1="80122" x2="87151" y2="93731"/>
                        <a14:backgroundMark x1="92318" y1="24465" x2="98045" y2="34557"/>
                        <a14:backgroundMark x1="65084" y1="2141" x2="50838" y2="1376"/>
                        <a14:backgroundMark x1="70112" y1="98318" x2="66341" y2="99541"/>
                        <a14:backgroundMark x1="64374" y1="99225" x2="61376" y2="99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11" y="1484784"/>
            <a:ext cx="2355662" cy="21468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3351" y="1355048"/>
            <a:ext cx="504663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Travel:</a:t>
            </a:r>
          </a:p>
          <a:p>
            <a:r>
              <a:rPr lang="en-GB" sz="1400" i="1" dirty="0"/>
              <a:t>Support for the costs of meeting potential or existing partners and attending key events. </a:t>
            </a:r>
            <a:r>
              <a:rPr lang="en-GB" sz="1400" b="1" i="1" dirty="0"/>
              <a:t>The amount of funding will vary:</a:t>
            </a:r>
            <a:endParaRPr lang="en-GB" sz="1400" i="1" dirty="0"/>
          </a:p>
          <a:p>
            <a:endParaRPr lang="en-GB" sz="1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Maximum of £1,000 per trip;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endParaRPr lang="en-GB" sz="1400" dirty="0"/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en-GB" sz="1400" dirty="0"/>
              <a:t>For SMEs up to 100% of costs, Higher Education up to 50% (or 75% if travelling with a Welsh SME), other organisations (e.g. public sector, large enterprises) up to 50% in certain circumstances.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4776" y="3960644"/>
            <a:ext cx="50466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Proposal development:</a:t>
            </a:r>
          </a:p>
          <a:p>
            <a:r>
              <a:rPr lang="en-GB" sz="1400" i="1" dirty="0"/>
              <a:t>support for the costs of relevant sub-contracted expertise, e.g. bid writing, specific legal/technical advice or impact/market research. </a:t>
            </a:r>
            <a:r>
              <a:rPr lang="en-GB" sz="1400" b="1" i="1" dirty="0"/>
              <a:t>The amount of funding will vary:</a:t>
            </a:r>
          </a:p>
          <a:p>
            <a:endParaRPr lang="en-GB" sz="14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Generally up to £5,000 and 50% of the costs;</a:t>
            </a:r>
          </a:p>
          <a:p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Up to £10,000 and 75% of costs available in some cases, e.g. first application, bid co-ordinators.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11" y="5921574"/>
            <a:ext cx="2177628" cy="7423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13783" y="4026442"/>
            <a:ext cx="291329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 err="1">
                <a:solidFill>
                  <a:srgbClr val="005392"/>
                </a:solidFill>
              </a:rPr>
              <a:t>SCoRE</a:t>
            </a:r>
            <a:r>
              <a:rPr lang="en-GB" sz="1100" b="1" dirty="0">
                <a:solidFill>
                  <a:srgbClr val="005392"/>
                </a:solidFill>
              </a:rPr>
              <a:t> </a:t>
            </a:r>
            <a:r>
              <a:rPr lang="en-GB" sz="1100" b="1" dirty="0" err="1">
                <a:solidFill>
                  <a:srgbClr val="005392"/>
                </a:solidFill>
              </a:rPr>
              <a:t>Cymru</a:t>
            </a:r>
            <a:r>
              <a:rPr lang="en-GB" sz="1100" b="1" dirty="0">
                <a:solidFill>
                  <a:srgbClr val="005392"/>
                </a:solidFill>
              </a:rPr>
              <a:t> backed IMSPEX’s application for Horizon 2020 funds which went on to secure €1.5m to lead a European project to revolutionise the way respiratory illnesses are diagnosed.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34776" y="3832767"/>
            <a:ext cx="86567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7028" y="957030"/>
            <a:ext cx="5003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b="1" dirty="0"/>
              <a:t>Grants to support Welsh-based organisations with: </a:t>
            </a:r>
            <a:endParaRPr lang="en-GB" b="1" dirty="0"/>
          </a:p>
        </p:txBody>
      </p:sp>
      <p:sp>
        <p:nvSpPr>
          <p:cNvPr id="19" name="Rectangle 18"/>
          <p:cNvSpPr/>
          <p:nvPr/>
        </p:nvSpPr>
        <p:spPr>
          <a:xfrm>
            <a:off x="5813782" y="980728"/>
            <a:ext cx="30777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 err="1">
                <a:solidFill>
                  <a:srgbClr val="005392"/>
                </a:solidFill>
              </a:rPr>
              <a:t>SCoRE</a:t>
            </a:r>
            <a:r>
              <a:rPr lang="en-GB" sz="1100" b="1" dirty="0">
                <a:solidFill>
                  <a:srgbClr val="005392"/>
                </a:solidFill>
              </a:rPr>
              <a:t> </a:t>
            </a:r>
            <a:r>
              <a:rPr lang="en-GB" sz="1100" b="1" dirty="0" err="1">
                <a:solidFill>
                  <a:srgbClr val="005392"/>
                </a:solidFill>
              </a:rPr>
              <a:t>Cymru</a:t>
            </a:r>
            <a:r>
              <a:rPr lang="en-GB" sz="1100" b="1" dirty="0">
                <a:solidFill>
                  <a:srgbClr val="005392"/>
                </a:solidFill>
              </a:rPr>
              <a:t> Support for travel:  The Industrial Technologies 2016 – Creating a smart Europe event in Amsterdam. </a:t>
            </a: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4190" r="97207">
                        <a14:backgroundMark x1="29682" y1="3488" x2="28975" y2="3876"/>
                        <a14:backgroundMark x1="63604" y1="2326" x2="75265" y2="8140"/>
                        <a14:backgroundMark x1="36592" y1="1529" x2="58939" y2="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7144" y="2179658"/>
            <a:ext cx="1593213" cy="145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4863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11641"/>
            <a:ext cx="1886173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46" y="1011641"/>
            <a:ext cx="1862448" cy="2664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6" y="3829766"/>
            <a:ext cx="188397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07" y="1011937"/>
            <a:ext cx="1886173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447" y="1011937"/>
            <a:ext cx="1868708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16846" y="3780329"/>
            <a:ext cx="6375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The </a:t>
            </a:r>
            <a:r>
              <a:rPr lang="en-GB" sz="1600" b="1" i="1" dirty="0"/>
              <a:t>Public Health Wales National Health Service Trust </a:t>
            </a:r>
            <a:r>
              <a:rPr lang="en-GB" sz="1600" i="1" dirty="0"/>
              <a:t>participation in the Horizon 2020 </a:t>
            </a:r>
            <a:r>
              <a:rPr lang="en-GB" sz="1600" b="1" i="1" dirty="0" err="1"/>
              <a:t>EuroCatLink</a:t>
            </a:r>
            <a:r>
              <a:rPr lang="en-GB" sz="1600" b="1" i="1" dirty="0"/>
              <a:t> project</a:t>
            </a:r>
            <a:r>
              <a:rPr lang="en-GB" sz="1600" i="1" dirty="0"/>
              <a:t>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274638"/>
            <a:ext cx="8640960" cy="562074"/>
          </a:xfrm>
          <a:prstGeom prst="rect">
            <a:avLst/>
          </a:prstGeom>
          <a:solidFill>
            <a:srgbClr val="00539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rgbClr val="FFC000"/>
                </a:solidFill>
              </a:rPr>
              <a:t>Worth doing</a:t>
            </a:r>
            <a:r>
              <a:rPr lang="en-GB" sz="3200" b="1">
                <a:solidFill>
                  <a:srgbClr val="FFC000"/>
                </a:solidFill>
              </a:rPr>
              <a:t>? </a:t>
            </a:r>
            <a:endParaRPr lang="en-GB" sz="3200" b="1" dirty="0">
              <a:solidFill>
                <a:srgbClr val="FFC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03" y="5844178"/>
            <a:ext cx="3380485" cy="8971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88854" y="5308955"/>
            <a:ext cx="6375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i="1" dirty="0"/>
              <a:t>Cardiff and Vale University Health Board </a:t>
            </a:r>
            <a:r>
              <a:rPr lang="en-GB" sz="1600" i="1" dirty="0"/>
              <a:t>participation in the </a:t>
            </a:r>
            <a:r>
              <a:rPr lang="en-GB" sz="1600" b="1" i="1" dirty="0"/>
              <a:t>Talk project </a:t>
            </a:r>
            <a:r>
              <a:rPr lang="en-GB" sz="1600" i="1" dirty="0"/>
              <a:t>which focuses on innovation transfer for health service.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804" y="4375423"/>
            <a:ext cx="3575090" cy="9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7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513" y="27384"/>
            <a:ext cx="9143999" cy="6858000"/>
          </a:xfrm>
          <a:prstGeom prst="rect">
            <a:avLst/>
          </a:prstGeom>
          <a:solidFill>
            <a:schemeClr val="tx2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tx2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51520" y="1450593"/>
            <a:ext cx="8428287" cy="1023523"/>
            <a:chOff x="1727683" y="1919463"/>
            <a:chExt cx="3988172" cy="385389"/>
          </a:xfrm>
        </p:grpSpPr>
        <p:sp>
          <p:nvSpPr>
            <p:cNvPr id="7" name="Rectangle 6"/>
            <p:cNvSpPr/>
            <p:nvPr/>
          </p:nvSpPr>
          <p:spPr>
            <a:xfrm>
              <a:off x="1727683" y="1919463"/>
              <a:ext cx="3988171" cy="3853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Aft>
                  <a:spcPct val="0"/>
                </a:spcAft>
              </a:pPr>
              <a:endPara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816475" y="2246130"/>
              <a:ext cx="389938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7859" y="5445224"/>
            <a:ext cx="4704305" cy="97719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39166" y="1340768"/>
            <a:ext cx="8240639" cy="1023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ct val="0"/>
              </a:spcAft>
            </a:pPr>
            <a:r>
              <a:rPr lang="en-GB" altLang="en-US" sz="3200" b="1" dirty="0" err="1">
                <a:solidFill>
                  <a:srgbClr val="FFC000"/>
                </a:solidFill>
                <a:latin typeface="+mj-lt"/>
                <a:cs typeface="Times New Roman" panose="02020603050405020304" pitchFamily="18" charset="0"/>
              </a:rPr>
              <a:t>Diolch</a:t>
            </a:r>
            <a:endParaRPr lang="en-GB" altLang="en-US" sz="3200" b="1" dirty="0">
              <a:solidFill>
                <a:srgbClr val="FFC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39166" y="1348151"/>
            <a:ext cx="82406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9592" y="2427913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kern="0" dirty="0" err="1">
                <a:solidFill>
                  <a:schemeClr val="bg1"/>
                </a:solidFill>
                <a:latin typeface="Calibri" panose="020F0502020204030204" pitchFamily="34" charset="0"/>
              </a:rPr>
              <a:t>Dysgwch</a:t>
            </a:r>
            <a:r>
              <a:rPr lang="en-GB" sz="20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sz="2000" b="1" kern="0" dirty="0" err="1">
                <a:solidFill>
                  <a:schemeClr val="bg1"/>
                </a:solidFill>
                <a:latin typeface="Calibri" panose="020F0502020204030204" pitchFamily="34" charset="0"/>
              </a:rPr>
              <a:t>fwy</a:t>
            </a:r>
            <a:r>
              <a:rPr lang="en-GB" sz="20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: / Find out more: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000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E-</a:t>
            </a:r>
            <a:r>
              <a:rPr lang="en-GB" sz="2000" b="1" kern="0" dirty="0" err="1">
                <a:solidFill>
                  <a:schemeClr val="bg1"/>
                </a:solidFill>
                <a:latin typeface="Calibri" panose="020F0502020204030204" pitchFamily="34" charset="0"/>
              </a:rPr>
              <a:t>bostiwch</a:t>
            </a:r>
            <a:r>
              <a:rPr lang="en-GB" sz="20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 / Email: </a:t>
            </a:r>
            <a:r>
              <a:rPr lang="en-GB" sz="2000" u="sng" kern="0" dirty="0">
                <a:solidFill>
                  <a:schemeClr val="bg1"/>
                </a:solidFill>
                <a:latin typeface="Calibri" panose="020F0502020204030204" pitchFamily="34" charset="0"/>
              </a:rPr>
              <a:t>horizon2020@gov.wales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000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kern="0" dirty="0" err="1">
                <a:solidFill>
                  <a:schemeClr val="bg1"/>
                </a:solidFill>
                <a:latin typeface="Calibri" panose="020F0502020204030204" pitchFamily="34" charset="0"/>
              </a:rPr>
              <a:t>Ffoniwch</a:t>
            </a:r>
            <a:r>
              <a:rPr lang="en-GB" sz="20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 / Call: </a:t>
            </a:r>
            <a:r>
              <a:rPr lang="en-GB" sz="2000" kern="0" dirty="0">
                <a:solidFill>
                  <a:schemeClr val="bg1"/>
                </a:solidFill>
                <a:latin typeface="Calibri" panose="020F0502020204030204" pitchFamily="34" charset="0"/>
              </a:rPr>
              <a:t>0845 010 3355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000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Ewch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i: / V</a:t>
            </a:r>
            <a:r>
              <a:rPr lang="en-GB" sz="20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isit: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u="sng" kern="0" dirty="0">
                <a:solidFill>
                  <a:schemeClr val="bg1"/>
                </a:solidFill>
                <a:latin typeface="Calibri" panose="020F0502020204030204" pitchFamily="34" charset="0"/>
              </a:rPr>
              <a:t>http://gov.wales/funding/eu-funds/horizon2020</a:t>
            </a:r>
            <a:endParaRPr lang="en-GB" sz="2000" u="sng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773" y="773996"/>
            <a:ext cx="8267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hlinkClick r:id="rId5"/>
              </a:rPr>
              <a:t>https://www.youtube.com/watch?v=9bAVMNpQc-c&amp;feature=youtu.be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4524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FF3C5B18883D4E21973B57C2EEED7FD1" version="1.0.0">
  <systemFields>
    <field name="Objective-Id">
      <value order="0">A23032096</value>
    </field>
    <field name="Objective-Title">
      <value order="0">@Horizon 2020 - 18 July 2018 - Digital Health Ecosystem Wales Summer Event - Vanessa Davies Slides</value>
    </field>
    <field name="Objective-Description">
      <value order="0"/>
    </field>
    <field name="Objective-CreationStamp">
      <value order="0">2018-07-17T10:57:20Z</value>
    </field>
    <field name="Objective-IsApproved">
      <value order="0">false</value>
    </field>
    <field name="Objective-IsPublished">
      <value order="0">true</value>
    </field>
    <field name="Objective-DatePublished">
      <value order="0">2018-07-17T10:57:41Z</value>
    </field>
    <field name="Objective-ModificationStamp">
      <value order="0">2018-07-17T10:57:41Z</value>
    </field>
    <field name="Objective-Owner">
      <value order="0">Llewellyn, Gareth (OFM - WEFO)</value>
    </field>
    <field name="Objective-Path">
      <value order="0">Objective Global Folder:Classified Object:Llewellyn, Gareth (OFM - WEFO):**Horizon2020</value>
    </field>
    <field name="Objective-Parent">
      <value order="0">**Horizon2020</value>
    </field>
    <field name="Objective-State">
      <value order="0">Published</value>
    </field>
    <field name="Objective-VersionId">
      <value order="0">vA45769530</value>
    </field>
    <field name="Objective-Version">
      <value order="0">1.0</value>
    </field>
    <field name="Objective-VersionNumber">
      <value order="0">2</value>
    </field>
    <field name="Objective-VersionComment">
      <value order="0">Version 2</value>
    </field>
    <field name="Objective-FileNumber">
      <value order="0"/>
    </field>
    <field name="Objective-Classification">
      <value order="0"/>
    </field>
    <field name="Objective-Caveats">
      <value order="0"/>
    </field>
  </systemFields>
  <catalogues>
    <catalogue name="Document Type Catalogue" type="type" ori="id:cA14">
      <field name="Objective-Language">
        <value order="0">English (eng)</value>
      </field>
      <field name="Objective-Date Acquired">
        <value order="0">2018-07-17T22:59:59Z</value>
      </field>
      <field name="Objective-What to Keep">
        <value order="0">No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328</Words>
  <Application>Microsoft Office PowerPoint</Application>
  <PresentationFormat>On-screen Show (4:3)</PresentationFormat>
  <Paragraphs>37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SCoRE CYMRU</vt:lpstr>
      <vt:lpstr>PowerPoint Presentation</vt:lpstr>
      <vt:lpstr>PowerPoint Presentation</vt:lpstr>
    </vt:vector>
  </TitlesOfParts>
  <Company>Welsh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Llewellyn, Gareth (OFMCO - WEFO)</dc:creator>
  <cp:lastModifiedBy>Iestyn Daniel</cp:lastModifiedBy>
  <cp:revision>33</cp:revision>
  <cp:lastPrinted>2018-03-14T09:57:45Z</cp:lastPrinted>
  <dcterms:created xsi:type="dcterms:W3CDTF">2017-11-10T09:52:54Z</dcterms:created>
  <dcterms:modified xsi:type="dcterms:W3CDTF">2018-07-30T12:35:05Z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A23032096</vt:lpwstr>
  </property>
  <property fmtid="{D5CDD505-2E9C-101B-9397-08002B2CF9AE}" pid="4" name="Objective-Title">
    <vt:lpwstr>@Horizon 2020 - 18 July 2018 - Digital Health Ecosystem Wales Summer Event - Vanessa Davies Slides</vt:lpwstr>
  </property>
  <property fmtid="{D5CDD505-2E9C-101B-9397-08002B2CF9AE}" pid="5" name="Objective-Comment">
    <vt:lpwstr/>
  </property>
  <property fmtid="{D5CDD505-2E9C-101B-9397-08002B2CF9AE}" pid="6" name="Objective-CreationStamp">
    <vt:filetime>2018-07-17T10:57:28Z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2018-07-17T10:57:41Z</vt:filetime>
  </property>
  <property fmtid="{D5CDD505-2E9C-101B-9397-08002B2CF9AE}" pid="10" name="Objective-ModificationStamp">
    <vt:filetime>2018-07-17T10:57:41Z</vt:filetime>
  </property>
  <property fmtid="{D5CDD505-2E9C-101B-9397-08002B2CF9AE}" pid="11" name="Objective-Owner">
    <vt:lpwstr>Llewellyn, Gareth (OFM - WEFO)</vt:lpwstr>
  </property>
  <property fmtid="{D5CDD505-2E9C-101B-9397-08002B2CF9AE}" pid="12" name="Objective-Path">
    <vt:lpwstr>Llewellyn, Gareth (OFM - WEFO):**Horizon2020:</vt:lpwstr>
  </property>
  <property fmtid="{D5CDD505-2E9C-101B-9397-08002B2CF9AE}" pid="13" name="Objective-Parent">
    <vt:lpwstr>**Horizon2020</vt:lpwstr>
  </property>
  <property fmtid="{D5CDD505-2E9C-101B-9397-08002B2CF9AE}" pid="14" name="Objective-State">
    <vt:lpwstr>Published</vt:lpwstr>
  </property>
  <property fmtid="{D5CDD505-2E9C-101B-9397-08002B2CF9AE}" pid="15" name="Objective-Version">
    <vt:lpwstr>1.0</vt:lpwstr>
  </property>
  <property fmtid="{D5CDD505-2E9C-101B-9397-08002B2CF9AE}" pid="16" name="Objective-VersionNumber">
    <vt:r8>2</vt:r8>
  </property>
  <property fmtid="{D5CDD505-2E9C-101B-9397-08002B2CF9AE}" pid="17" name="Objective-VersionComment">
    <vt:lpwstr>Version 2</vt:lpwstr>
  </property>
  <property fmtid="{D5CDD505-2E9C-101B-9397-08002B2CF9AE}" pid="18" name="Objective-FileNumber">
    <vt:lpwstr/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/>
  </property>
  <property fmtid="{D5CDD505-2E9C-101B-9397-08002B2CF9AE}" pid="21" name="Objective-Language [system]">
    <vt:lpwstr>English (eng)</vt:lpwstr>
  </property>
  <property fmtid="{D5CDD505-2E9C-101B-9397-08002B2CF9AE}" pid="22" name="Objective-Date Acquired [system]">
    <vt:filetime>2018-07-16T23:00:00Z</vt:filetime>
  </property>
  <property fmtid="{D5CDD505-2E9C-101B-9397-08002B2CF9AE}" pid="23" name="Objective-What to Keep [system]">
    <vt:lpwstr>No</vt:lpwstr>
  </property>
  <property fmtid="{D5CDD505-2E9C-101B-9397-08002B2CF9AE}" pid="24" name="Objective-Official Translation [system]">
    <vt:lpwstr/>
  </property>
  <property fmtid="{D5CDD505-2E9C-101B-9397-08002B2CF9AE}" pid="25" name="Objective-Connect Creator [system]">
    <vt:lpwstr/>
  </property>
  <property fmtid="{D5CDD505-2E9C-101B-9397-08002B2CF9AE}" pid="26" name="Objective-Description">
    <vt:lpwstr/>
  </property>
  <property fmtid="{D5CDD505-2E9C-101B-9397-08002B2CF9AE}" pid="27" name="Objective-VersionId">
    <vt:lpwstr>vA45769530</vt:lpwstr>
  </property>
  <property fmtid="{D5CDD505-2E9C-101B-9397-08002B2CF9AE}" pid="28" name="Objective-Language">
    <vt:lpwstr>English (eng)</vt:lpwstr>
  </property>
  <property fmtid="{D5CDD505-2E9C-101B-9397-08002B2CF9AE}" pid="29" name="Objective-Date Acquired">
    <vt:filetime>2018-07-17T22:59:59Z</vt:filetime>
  </property>
  <property fmtid="{D5CDD505-2E9C-101B-9397-08002B2CF9AE}" pid="30" name="Objective-What to Keep">
    <vt:lpwstr>No</vt:lpwstr>
  </property>
  <property fmtid="{D5CDD505-2E9C-101B-9397-08002B2CF9AE}" pid="31" name="Objective-Official Translation">
    <vt:lpwstr/>
  </property>
  <property fmtid="{D5CDD505-2E9C-101B-9397-08002B2CF9AE}" pid="32" name="Objective-Connect Creator">
    <vt:lpwstr/>
  </property>
</Properties>
</file>