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59" r:id="rId6"/>
    <p:sldId id="264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5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A092-FE17-4C07-A152-1F72094988EB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4D65-0196-466D-B2F2-A1C2B3FA5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27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A092-FE17-4C07-A152-1F72094988EB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4D65-0196-466D-B2F2-A1C2B3FA5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14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A092-FE17-4C07-A152-1F72094988EB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4D65-0196-466D-B2F2-A1C2B3FA5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5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A092-FE17-4C07-A152-1F72094988EB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4D65-0196-466D-B2F2-A1C2B3FA5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78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A092-FE17-4C07-A152-1F72094988EB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4D65-0196-466D-B2F2-A1C2B3FA5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34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A092-FE17-4C07-A152-1F72094988EB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4D65-0196-466D-B2F2-A1C2B3FA5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A092-FE17-4C07-A152-1F72094988EB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4D65-0196-466D-B2F2-A1C2B3FA5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46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A092-FE17-4C07-A152-1F72094988EB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4D65-0196-466D-B2F2-A1C2B3FA5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5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A092-FE17-4C07-A152-1F72094988EB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4D65-0196-466D-B2F2-A1C2B3FA5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6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A092-FE17-4C07-A152-1F72094988EB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4D65-0196-466D-B2F2-A1C2B3FA5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18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A092-FE17-4C07-A152-1F72094988EB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4D65-0196-466D-B2F2-A1C2B3FA5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88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A092-FE17-4C07-A152-1F72094988EB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A4D65-0196-466D-B2F2-A1C2B3FA5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4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jpeg"/><Relationship Id="rId7" Type="http://schemas.openxmlformats.org/officeDocument/2006/relationships/image" Target="../media/image3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10.jpg"/><Relationship Id="rId10" Type="http://schemas.openxmlformats.org/officeDocument/2006/relationships/image" Target="../media/image6.jpeg"/><Relationship Id="rId4" Type="http://schemas.openxmlformats.org/officeDocument/2006/relationships/image" Target="../media/image9.jpe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415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Gareth Davies</a:t>
            </a:r>
          </a:p>
          <a:p>
            <a:r>
              <a:rPr lang="en-GB" sz="3200" dirty="0">
                <a:solidFill>
                  <a:srgbClr val="415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Sciences Hub Wales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5605D7B-96EB-4774-ABFE-391A5B462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45" t="27723" r="1469" b="29950"/>
          <a:stretch/>
        </p:blipFill>
        <p:spPr>
          <a:xfrm>
            <a:off x="1715947" y="2268913"/>
            <a:ext cx="9443521" cy="116008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C860FE-A92D-4FEC-86DD-D5EDA6E8A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580" y="5193665"/>
            <a:ext cx="1996510" cy="144444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0F751AC0-39E2-44A3-8943-8F9AD1486FCF}"/>
              </a:ext>
            </a:extLst>
          </p:cNvPr>
          <p:cNvGrpSpPr/>
          <p:nvPr/>
        </p:nvGrpSpPr>
        <p:grpSpPr>
          <a:xfrm>
            <a:off x="4517506" y="175885"/>
            <a:ext cx="7461659" cy="924908"/>
            <a:chOff x="3535080" y="258547"/>
            <a:chExt cx="7461659" cy="924908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BE95AE9-D7B0-4052-980D-70C5CC2AD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5080" y="504248"/>
              <a:ext cx="1484898" cy="586366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D298AE2-F038-4B7D-B277-346A5FD24D9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31710" y="409868"/>
              <a:ext cx="2948215" cy="62226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02028BB-40E6-4050-BE75-00CB7A494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7272" y="258547"/>
              <a:ext cx="1464438" cy="924908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626B219-5E76-4848-9FDB-E9CF5786FF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18" r="18922"/>
            <a:stretch/>
          </p:blipFill>
          <p:spPr>
            <a:xfrm>
              <a:off x="9949580" y="258547"/>
              <a:ext cx="1047159" cy="9249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882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8171"/>
            <a:ext cx="10515600" cy="93198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415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102" y="2398832"/>
            <a:ext cx="9308757" cy="4351338"/>
          </a:xfrm>
        </p:spPr>
        <p:txBody>
          <a:bodyPr/>
          <a:lstStyle/>
          <a:p>
            <a:pPr marL="0" indent="0">
              <a:buClr>
                <a:srgbClr val="87B3DB"/>
              </a:buClr>
              <a:buNone/>
            </a:pPr>
            <a:endParaRPr lang="en-GB" dirty="0"/>
          </a:p>
          <a:p>
            <a:pPr marL="0" indent="0" algn="ctr">
              <a:buClr>
                <a:srgbClr val="87B3DB"/>
              </a:buClr>
              <a:buNone/>
            </a:pPr>
            <a:r>
              <a:rPr lang="en-GB" dirty="0"/>
              <a:t>Building upon the integrated capabilities of the </a:t>
            </a:r>
            <a:r>
              <a:rPr lang="en-GB" i="1" dirty="0"/>
              <a:t>Life Sciences Hub Wales</a:t>
            </a:r>
            <a:r>
              <a:rPr lang="en-GB" dirty="0"/>
              <a:t>, </a:t>
            </a:r>
            <a:r>
              <a:rPr lang="en-GB" i="1" dirty="0"/>
              <a:t>Cardiff University</a:t>
            </a:r>
            <a:r>
              <a:rPr lang="en-GB" dirty="0"/>
              <a:t>, </a:t>
            </a:r>
            <a:r>
              <a:rPr lang="en-GB" i="1" dirty="0"/>
              <a:t>Swansea University </a:t>
            </a:r>
            <a:r>
              <a:rPr lang="en-GB" dirty="0"/>
              <a:t>and the </a:t>
            </a:r>
            <a:r>
              <a:rPr lang="en-GB" i="1" dirty="0"/>
              <a:t>University of Wales Trinity Saint David</a:t>
            </a:r>
            <a:r>
              <a:rPr lang="en-GB" dirty="0"/>
              <a:t>, ACCELERATE will orchestrate and develop a sustainable pipeline of innovation across the (Life Sciences &amp; Health) sector. </a:t>
            </a:r>
          </a:p>
          <a:p>
            <a:pPr>
              <a:buClr>
                <a:srgbClr val="87B3DB"/>
              </a:buClr>
            </a:pPr>
            <a:endParaRPr lang="en-GB" dirty="0">
              <a:solidFill>
                <a:srgbClr val="415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0CD7FE6-3B74-4859-9B7C-CB28D8B6C8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45" t="27723" r="1469" b="29950"/>
          <a:stretch/>
        </p:blipFill>
        <p:spPr>
          <a:xfrm>
            <a:off x="266713" y="6036391"/>
            <a:ext cx="5256423" cy="645724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7473E6C-4715-49BF-8042-8ABE965E1C8C}"/>
              </a:ext>
            </a:extLst>
          </p:cNvPr>
          <p:cNvGrpSpPr/>
          <p:nvPr/>
        </p:nvGrpSpPr>
        <p:grpSpPr>
          <a:xfrm>
            <a:off x="4517506" y="175885"/>
            <a:ext cx="7461659" cy="924908"/>
            <a:chOff x="3535080" y="258547"/>
            <a:chExt cx="7461659" cy="92490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5294720-10E3-48FF-BE8E-AEEF53188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5080" y="504248"/>
              <a:ext cx="1484898" cy="58636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F288DC1-58C5-435A-B691-6FCB151F0B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31710" y="409868"/>
              <a:ext cx="2948215" cy="62226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C78BBCC-0453-4C8A-842B-D9DA5CA306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7272" y="258547"/>
              <a:ext cx="1464438" cy="924908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FDAF001-A715-4E4C-963C-8396F177A4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18" r="18922"/>
            <a:stretch/>
          </p:blipFill>
          <p:spPr>
            <a:xfrm>
              <a:off x="9949580" y="258547"/>
              <a:ext cx="1047159" cy="9249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559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4305" y="1243287"/>
            <a:ext cx="10515600" cy="706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15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Co-Production Partnership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2B31F8A-9404-44AA-B03A-B8DBD589D1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9" y="1987357"/>
            <a:ext cx="2910917" cy="21742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8429744-9B9E-496F-8648-222C1963A3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242" y="2000061"/>
            <a:ext cx="4097937" cy="2733323"/>
          </a:xfrm>
          <a:prstGeom prst="rect">
            <a:avLst/>
          </a:prstGeom>
        </p:spPr>
      </p:pic>
      <p:pic>
        <p:nvPicPr>
          <p:cNvPr id="1026" name="Picture 2" descr="Image result for product design trinity st david">
            <a:extLst>
              <a:ext uri="{FF2B5EF4-FFF2-40B4-BE49-F238E27FC236}">
                <a16:creationId xmlns:a16="http://schemas.microsoft.com/office/drawing/2014/main" id="{B7B5D246-C86C-452A-8AF9-E4AF9189C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403" y="3366722"/>
            <a:ext cx="3589952" cy="239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2B182FA-D183-46F8-9BC3-8023669294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006" y="3012146"/>
            <a:ext cx="2743817" cy="27438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055EEE8-E409-467D-A7B9-CC12583A153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745" t="27723" r="1469" b="29950"/>
          <a:stretch/>
        </p:blipFill>
        <p:spPr>
          <a:xfrm>
            <a:off x="266713" y="6036391"/>
            <a:ext cx="5256423" cy="64572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FA5676A-58A7-45DB-AD89-85B48F096F5A}"/>
              </a:ext>
            </a:extLst>
          </p:cNvPr>
          <p:cNvGrpSpPr/>
          <p:nvPr/>
        </p:nvGrpSpPr>
        <p:grpSpPr>
          <a:xfrm>
            <a:off x="4517506" y="175885"/>
            <a:ext cx="7461659" cy="924908"/>
            <a:chOff x="3535080" y="258547"/>
            <a:chExt cx="7461659" cy="92490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4115998-BC4F-4FA7-9428-DA694AE4AF2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5080" y="504248"/>
              <a:ext cx="1484898" cy="586366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7A59A263-7424-414E-BCB3-4406CF87323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731710" y="409868"/>
              <a:ext cx="2948215" cy="622266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824E621-66C6-490E-A455-E90C14ECC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7272" y="258547"/>
              <a:ext cx="1464438" cy="924908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983ACC02-1561-4564-82F9-E326EE1D1B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18" r="18922"/>
            <a:stretch/>
          </p:blipFill>
          <p:spPr>
            <a:xfrm>
              <a:off x="9949580" y="258547"/>
              <a:ext cx="1047159" cy="9249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614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Image result for wales erdf map">
            <a:extLst>
              <a:ext uri="{FF2B5EF4-FFF2-40B4-BE49-F238E27FC236}">
                <a16:creationId xmlns:a16="http://schemas.microsoft.com/office/drawing/2014/main" id="{0D4BB171-4335-4737-8AE3-7A2591368D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2" b="8141"/>
          <a:stretch/>
        </p:blipFill>
        <p:spPr bwMode="auto">
          <a:xfrm>
            <a:off x="7827748" y="2107586"/>
            <a:ext cx="3781425" cy="429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E511DA0-61F3-47FE-B09E-D19DA148B7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5343" y="2278440"/>
            <a:ext cx="7238814" cy="4419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rto="http://schemas.microsoft.com/office/word/2006/arto" xmlns:a16="http://schemas.microsoft.com/office/drawing/2014/main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/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E0DF987-8007-4FF6-8FCF-BC0F900B1812}"/>
              </a:ext>
            </a:extLst>
          </p:cNvPr>
          <p:cNvGrpSpPr/>
          <p:nvPr/>
        </p:nvGrpSpPr>
        <p:grpSpPr>
          <a:xfrm>
            <a:off x="4517506" y="175885"/>
            <a:ext cx="7461659" cy="924908"/>
            <a:chOff x="3535080" y="258547"/>
            <a:chExt cx="7461659" cy="92490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6B171F1-40F2-47BE-BEF1-9AF713159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5080" y="504248"/>
              <a:ext cx="1484898" cy="58636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4932A3E-2D9F-4018-9B8A-0ED3BBCEF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31710" y="409868"/>
              <a:ext cx="2948215" cy="62226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491DF7B-A7EB-4B30-AC9D-1EB573856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7272" y="258547"/>
              <a:ext cx="1464438" cy="924908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99C87EB-1BEB-4908-8ABA-1547E85CC1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18" r="18922"/>
            <a:stretch/>
          </p:blipFill>
          <p:spPr>
            <a:xfrm>
              <a:off x="9949580" y="258547"/>
              <a:ext cx="1047159" cy="924908"/>
            </a:xfrm>
            <a:prstGeom prst="rect">
              <a:avLst/>
            </a:prstGeom>
          </p:spPr>
        </p:pic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CB702A4E-FCDB-4067-87FF-4184EDB0C879}"/>
              </a:ext>
            </a:extLst>
          </p:cNvPr>
          <p:cNvSpPr txBox="1">
            <a:spLocks/>
          </p:cNvSpPr>
          <p:nvPr/>
        </p:nvSpPr>
        <p:spPr>
          <a:xfrm>
            <a:off x="574305" y="1243287"/>
            <a:ext cx="10515600" cy="706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15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Co-Production Process</a:t>
            </a:r>
          </a:p>
        </p:txBody>
      </p:sp>
    </p:spTree>
    <p:extLst>
      <p:ext uri="{BB962C8B-B14F-4D97-AF65-F5344CB8AC3E}">
        <p14:creationId xmlns:p14="http://schemas.microsoft.com/office/powerpoint/2010/main" val="87123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>
            <a:extLst>
              <a:ext uri="{FF2B5EF4-FFF2-40B4-BE49-F238E27FC236}">
                <a16:creationId xmlns:a16="http://schemas.microsoft.com/office/drawing/2014/main" id="{CF5493BE-B04D-41AA-8528-3281B9D51C6C}"/>
              </a:ext>
            </a:extLst>
          </p:cNvPr>
          <p:cNvSpPr txBox="1">
            <a:spLocks/>
          </p:cNvSpPr>
          <p:nvPr/>
        </p:nvSpPr>
        <p:spPr bwMode="auto">
          <a:xfrm>
            <a:off x="759844" y="2260532"/>
            <a:ext cx="11052519" cy="2758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en-GB" sz="2800" b="1" dirty="0"/>
              <a:t>Engage in the mobilisation (detailed development)</a:t>
            </a:r>
          </a:p>
          <a:p>
            <a:pPr algn="l">
              <a:lnSpc>
                <a:spcPct val="150000"/>
              </a:lnSpc>
              <a:defRPr/>
            </a:pPr>
            <a:r>
              <a:rPr lang="en-GB" sz="2800" b="1" dirty="0"/>
              <a:t>Think of Accelerate as only part of a wider system</a:t>
            </a:r>
          </a:p>
          <a:p>
            <a:pPr algn="l">
              <a:lnSpc>
                <a:spcPct val="150000"/>
              </a:lnSpc>
              <a:defRPr/>
            </a:pPr>
            <a:r>
              <a:rPr lang="en-GB" sz="2800" b="1" dirty="0"/>
              <a:t>Co-produce with Accelerate support Health and Life Sciences Innovation</a:t>
            </a:r>
          </a:p>
          <a:p>
            <a:pPr algn="l">
              <a:lnSpc>
                <a:spcPct val="150000"/>
              </a:lnSpc>
              <a:defRPr/>
            </a:pPr>
            <a:r>
              <a:rPr lang="en-GB" sz="2800" b="1" dirty="0"/>
              <a:t>Starting with; 	</a:t>
            </a:r>
          </a:p>
          <a:p>
            <a:pPr>
              <a:defRPr/>
            </a:pPr>
            <a:endParaRPr lang="en-GB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C47185-D6E9-41C7-BCC0-4B775AEDCA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45" t="27723" r="1469" b="29950"/>
          <a:stretch/>
        </p:blipFill>
        <p:spPr>
          <a:xfrm>
            <a:off x="266713" y="6036391"/>
            <a:ext cx="5256423" cy="645724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FF56D80-95F8-4D65-A03F-B875BA900641}"/>
              </a:ext>
            </a:extLst>
          </p:cNvPr>
          <p:cNvGrpSpPr/>
          <p:nvPr/>
        </p:nvGrpSpPr>
        <p:grpSpPr>
          <a:xfrm>
            <a:off x="4517506" y="175885"/>
            <a:ext cx="7461659" cy="924908"/>
            <a:chOff x="3535080" y="258547"/>
            <a:chExt cx="7461659" cy="92490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27C07D9-3970-48D7-A730-D9F73A256E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5080" y="504248"/>
              <a:ext cx="1484898" cy="58636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C80B3F8-9037-48C0-B49A-F90C8E8218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31710" y="409868"/>
              <a:ext cx="2948215" cy="62226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D4C8262-13FF-4E73-8EB8-71654FDAD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7272" y="258547"/>
              <a:ext cx="1464438" cy="92490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21CD023-4DB3-47B3-9899-12963B4B66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18" r="18922"/>
            <a:stretch/>
          </p:blipFill>
          <p:spPr>
            <a:xfrm>
              <a:off x="9949580" y="258547"/>
              <a:ext cx="1047159" cy="924908"/>
            </a:xfrm>
            <a:prstGeom prst="rect">
              <a:avLst/>
            </a:prstGeom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5D067F7F-02BE-42F7-911F-E0204CBEADC9}"/>
              </a:ext>
            </a:extLst>
          </p:cNvPr>
          <p:cNvSpPr txBox="1">
            <a:spLocks/>
          </p:cNvSpPr>
          <p:nvPr/>
        </p:nvSpPr>
        <p:spPr>
          <a:xfrm>
            <a:off x="574305" y="1243287"/>
            <a:ext cx="11052518" cy="706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15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ACCELERATE: An Invitation and Request</a:t>
            </a:r>
          </a:p>
        </p:txBody>
      </p:sp>
    </p:spTree>
    <p:extLst>
      <p:ext uri="{BB962C8B-B14F-4D97-AF65-F5344CB8AC3E}">
        <p14:creationId xmlns:p14="http://schemas.microsoft.com/office/powerpoint/2010/main" val="2894971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FF56D80-95F8-4D65-A03F-B875BA900641}"/>
              </a:ext>
            </a:extLst>
          </p:cNvPr>
          <p:cNvGrpSpPr/>
          <p:nvPr/>
        </p:nvGrpSpPr>
        <p:grpSpPr>
          <a:xfrm>
            <a:off x="4517506" y="175885"/>
            <a:ext cx="7461659" cy="924908"/>
            <a:chOff x="3535080" y="258547"/>
            <a:chExt cx="7461659" cy="92490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27C07D9-3970-48D7-A730-D9F73A256E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5080" y="504248"/>
              <a:ext cx="1484898" cy="58636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C80B3F8-9037-48C0-B49A-F90C8E8218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31710" y="409868"/>
              <a:ext cx="2948215" cy="62226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D4C8262-13FF-4E73-8EB8-71654FDAD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7272" y="258547"/>
              <a:ext cx="1464438" cy="92490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21CD023-4DB3-47B3-9899-12963B4B66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18" r="18922"/>
            <a:stretch/>
          </p:blipFill>
          <p:spPr>
            <a:xfrm>
              <a:off x="9949580" y="258547"/>
              <a:ext cx="1047159" cy="924908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9C62330D-32E8-4A55-B02A-FB31F51509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8257" y="1187450"/>
            <a:ext cx="8295486" cy="560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97" y="1352939"/>
            <a:ext cx="3932237" cy="704461"/>
          </a:xfrm>
        </p:spPr>
        <p:txBody>
          <a:bodyPr/>
          <a:lstStyle/>
          <a:p>
            <a:r>
              <a:rPr lang="en-GB" dirty="0">
                <a:solidFill>
                  <a:srgbClr val="415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/ </a:t>
            </a:r>
            <a:r>
              <a:rPr lang="en-GB" dirty="0" err="1">
                <a:solidFill>
                  <a:srgbClr val="415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Diolch</a:t>
            </a:r>
            <a:endParaRPr lang="en-GB" dirty="0">
              <a:solidFill>
                <a:srgbClr val="415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69520"/>
            <a:ext cx="4609382" cy="3811588"/>
          </a:xfrm>
        </p:spPr>
        <p:txBody>
          <a:bodyPr/>
          <a:lstStyle/>
          <a:p>
            <a:pPr>
              <a:buClr>
                <a:srgbClr val="87B3DB"/>
              </a:buClr>
            </a:pPr>
            <a:endParaRPr lang="en-GB" b="1" dirty="0">
              <a:solidFill>
                <a:srgbClr val="415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87B3DB"/>
              </a:buClr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Web: lshubwales.com/accelerate</a:t>
            </a:r>
          </a:p>
          <a:p>
            <a:pPr>
              <a:buClr>
                <a:srgbClr val="87B3DB"/>
              </a:buClr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87B3DB"/>
              </a:buClr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Email: Accelerate@lshubwales.com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Twitter: @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lshubwales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D01CA43-0278-48CC-9D2E-1935792B59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45" t="27723" r="1469" b="29950"/>
          <a:stretch/>
        </p:blipFill>
        <p:spPr>
          <a:xfrm>
            <a:off x="5449170" y="2269520"/>
            <a:ext cx="6455945" cy="79307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6E71EEE-6201-4C87-B97D-5313A389A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3321" y="3285610"/>
            <a:ext cx="5327645" cy="9095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D2BB45B-3DA5-4F10-B7CE-6D2B0A0C73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580" y="5193665"/>
            <a:ext cx="1996510" cy="144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16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117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Purpose</vt:lpstr>
      <vt:lpstr>PowerPoint Presentation</vt:lpstr>
      <vt:lpstr>PowerPoint Presentation</vt:lpstr>
      <vt:lpstr>PowerPoint Presentation</vt:lpstr>
      <vt:lpstr>PowerPoint Presentation</vt:lpstr>
      <vt:lpstr>Thank You / Diolch</vt:lpstr>
    </vt:vector>
  </TitlesOfParts>
  <Company>Swansea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Hannah Scarbrough</dc:creator>
  <cp:lastModifiedBy>Iestyn Daniel</cp:lastModifiedBy>
  <cp:revision>12</cp:revision>
  <dcterms:created xsi:type="dcterms:W3CDTF">2018-06-15T13:28:33Z</dcterms:created>
  <dcterms:modified xsi:type="dcterms:W3CDTF">2018-07-17T22:40:09Z</dcterms:modified>
</cp:coreProperties>
</file>