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439" r:id="rId5"/>
    <p:sldId id="444" r:id="rId6"/>
    <p:sldId id="431" r:id="rId7"/>
    <p:sldId id="445" r:id="rId8"/>
    <p:sldId id="446" r:id="rId9"/>
    <p:sldId id="430" r:id="rId10"/>
    <p:sldId id="436" r:id="rId11"/>
    <p:sldId id="434" r:id="rId12"/>
    <p:sldId id="435" r:id="rId13"/>
    <p:sldId id="258" r:id="rId14"/>
    <p:sldId id="259" r:id="rId15"/>
    <p:sldId id="437" r:id="rId16"/>
    <p:sldId id="443" r:id="rId17"/>
    <p:sldId id="306" r:id="rId18"/>
    <p:sldId id="441" r:id="rId19"/>
    <p:sldId id="438" r:id="rId20"/>
    <p:sldId id="4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ader" id="{D1997EB6-852A-47A4-ADDE-6A854602A281}">
          <p14:sldIdLst>
            <p14:sldId id="439"/>
            <p14:sldId id="444"/>
            <p14:sldId id="431"/>
            <p14:sldId id="445"/>
            <p14:sldId id="446"/>
            <p14:sldId id="430"/>
            <p14:sldId id="436"/>
            <p14:sldId id="434"/>
            <p14:sldId id="435"/>
            <p14:sldId id="258"/>
            <p14:sldId id="259"/>
            <p14:sldId id="437"/>
            <p14:sldId id="443"/>
            <p14:sldId id="306"/>
            <p14:sldId id="441"/>
            <p14:sldId id="438"/>
            <p14:sldId id="4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0F2"/>
    <a:srgbClr val="81C2F7"/>
    <a:srgbClr val="5A78AD"/>
    <a:srgbClr val="2F5597"/>
    <a:srgbClr val="8AA7DA"/>
    <a:srgbClr val="4472C4"/>
    <a:srgbClr val="9ECFF8"/>
    <a:srgbClr val="6BB7F5"/>
    <a:srgbClr val="45A2F2"/>
    <a:srgbClr val="9FC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251" autoAdjust="0"/>
  </p:normalViewPr>
  <p:slideViewPr>
    <p:cSldViewPr snapToGrid="0">
      <p:cViewPr varScale="1">
        <p:scale>
          <a:sx n="65" d="100"/>
          <a:sy n="65" d="100"/>
        </p:scale>
        <p:origin x="882"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26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8C0DEF-A298-4A87-8AC4-A50D9D15BDD6}" type="doc">
      <dgm:prSet loTypeId="urn:microsoft.com/office/officeart/2005/8/layout/cycle8" loCatId="cycle" qsTypeId="urn:microsoft.com/office/officeart/2005/8/quickstyle/simple1" qsCatId="simple" csTypeId="urn:microsoft.com/office/officeart/2005/8/colors/colorful1" csCatId="colorful" phldr="1"/>
      <dgm:spPr/>
    </dgm:pt>
    <dgm:pt modelId="{DF1A30F6-2E2C-4A0F-A82D-39DCEA8D35F0}">
      <dgm:prSet phldrT="[Text]"/>
      <dgm:spPr/>
      <dgm:t>
        <a:bodyPr/>
        <a:lstStyle/>
        <a:p>
          <a:r>
            <a:rPr lang="en-GB" dirty="0"/>
            <a:t>Response</a:t>
          </a:r>
        </a:p>
      </dgm:t>
    </dgm:pt>
    <dgm:pt modelId="{99A681DD-4C5D-44A9-B5AA-C63E9F8FE736}" type="parTrans" cxnId="{DB3C6BB9-6C43-4AB3-AA3C-45F9ACB57D12}">
      <dgm:prSet/>
      <dgm:spPr/>
      <dgm:t>
        <a:bodyPr/>
        <a:lstStyle/>
        <a:p>
          <a:endParaRPr lang="en-GB"/>
        </a:p>
      </dgm:t>
    </dgm:pt>
    <dgm:pt modelId="{3BBE30CB-2C73-4276-BAB9-F0CB59ADF8A6}" type="sibTrans" cxnId="{DB3C6BB9-6C43-4AB3-AA3C-45F9ACB57D12}">
      <dgm:prSet/>
      <dgm:spPr/>
      <dgm:t>
        <a:bodyPr/>
        <a:lstStyle/>
        <a:p>
          <a:endParaRPr lang="en-GB"/>
        </a:p>
      </dgm:t>
    </dgm:pt>
    <dgm:pt modelId="{8BC91A26-AB55-4C16-8ED6-24DF3BAB0F28}">
      <dgm:prSet phldrT="[Text]"/>
      <dgm:spPr/>
      <dgm:t>
        <a:bodyPr/>
        <a:lstStyle/>
        <a:p>
          <a:r>
            <a:rPr lang="en-GB" dirty="0"/>
            <a:t>Audit</a:t>
          </a:r>
        </a:p>
      </dgm:t>
    </dgm:pt>
    <dgm:pt modelId="{AA90FC5A-D325-47FF-B1EE-BFC6C38A11A7}" type="parTrans" cxnId="{DE325C0C-1244-4EB5-8E63-1C0FE58BA36A}">
      <dgm:prSet/>
      <dgm:spPr/>
      <dgm:t>
        <a:bodyPr/>
        <a:lstStyle/>
        <a:p>
          <a:endParaRPr lang="en-GB"/>
        </a:p>
      </dgm:t>
    </dgm:pt>
    <dgm:pt modelId="{8DFAD5FD-C77C-4F03-B17E-3DAD354594CA}" type="sibTrans" cxnId="{DE325C0C-1244-4EB5-8E63-1C0FE58BA36A}">
      <dgm:prSet/>
      <dgm:spPr/>
      <dgm:t>
        <a:bodyPr/>
        <a:lstStyle/>
        <a:p>
          <a:endParaRPr lang="en-GB"/>
        </a:p>
      </dgm:t>
    </dgm:pt>
    <dgm:pt modelId="{D7084A5D-B39C-422C-AA63-FFA649C50B0E}">
      <dgm:prSet phldrT="[Text]"/>
      <dgm:spPr/>
      <dgm:t>
        <a:bodyPr/>
        <a:lstStyle/>
        <a:p>
          <a:r>
            <a:rPr lang="en-GB" dirty="0"/>
            <a:t>Operational Data</a:t>
          </a:r>
        </a:p>
      </dgm:t>
    </dgm:pt>
    <dgm:pt modelId="{BE59E408-1822-4725-80CB-AB846415CEBE}" type="parTrans" cxnId="{307BA60B-B71E-4C9C-ADC1-D08993464CA6}">
      <dgm:prSet/>
      <dgm:spPr/>
      <dgm:t>
        <a:bodyPr/>
        <a:lstStyle/>
        <a:p>
          <a:endParaRPr lang="en-GB"/>
        </a:p>
      </dgm:t>
    </dgm:pt>
    <dgm:pt modelId="{1BF6B523-BC81-4319-A764-D6A3D83AAC15}" type="sibTrans" cxnId="{307BA60B-B71E-4C9C-ADC1-D08993464CA6}">
      <dgm:prSet/>
      <dgm:spPr/>
      <dgm:t>
        <a:bodyPr/>
        <a:lstStyle/>
        <a:p>
          <a:endParaRPr lang="en-GB"/>
        </a:p>
      </dgm:t>
    </dgm:pt>
    <dgm:pt modelId="{5552C610-BF05-40D7-A8F4-7774D7D4D30B}" type="pres">
      <dgm:prSet presAssocID="{B68C0DEF-A298-4A87-8AC4-A50D9D15BDD6}" presName="compositeShape" presStyleCnt="0">
        <dgm:presLayoutVars>
          <dgm:chMax val="7"/>
          <dgm:dir/>
          <dgm:resizeHandles val="exact"/>
        </dgm:presLayoutVars>
      </dgm:prSet>
      <dgm:spPr/>
    </dgm:pt>
    <dgm:pt modelId="{5574C5E7-2628-44AF-81CE-ACC920B8CF1B}" type="pres">
      <dgm:prSet presAssocID="{B68C0DEF-A298-4A87-8AC4-A50D9D15BDD6}" presName="wedge1" presStyleLbl="node1" presStyleIdx="0" presStyleCnt="3"/>
      <dgm:spPr/>
    </dgm:pt>
    <dgm:pt modelId="{B4A783B0-4D6D-4514-8F5F-C97EA66D7BF2}" type="pres">
      <dgm:prSet presAssocID="{B68C0DEF-A298-4A87-8AC4-A50D9D15BDD6}" presName="dummy1a" presStyleCnt="0"/>
      <dgm:spPr/>
    </dgm:pt>
    <dgm:pt modelId="{94123956-EB35-42BB-8F1E-C26E58CAABD8}" type="pres">
      <dgm:prSet presAssocID="{B68C0DEF-A298-4A87-8AC4-A50D9D15BDD6}" presName="dummy1b" presStyleCnt="0"/>
      <dgm:spPr/>
    </dgm:pt>
    <dgm:pt modelId="{D4688771-B6F1-4279-B928-F7A496307403}" type="pres">
      <dgm:prSet presAssocID="{B68C0DEF-A298-4A87-8AC4-A50D9D15BDD6}" presName="wedge1Tx" presStyleLbl="node1" presStyleIdx="0" presStyleCnt="3">
        <dgm:presLayoutVars>
          <dgm:chMax val="0"/>
          <dgm:chPref val="0"/>
          <dgm:bulletEnabled val="1"/>
        </dgm:presLayoutVars>
      </dgm:prSet>
      <dgm:spPr/>
    </dgm:pt>
    <dgm:pt modelId="{99FA077A-520A-4E1B-81F0-7DB29EF5B488}" type="pres">
      <dgm:prSet presAssocID="{B68C0DEF-A298-4A87-8AC4-A50D9D15BDD6}" presName="wedge2" presStyleLbl="node1" presStyleIdx="1" presStyleCnt="3"/>
      <dgm:spPr/>
    </dgm:pt>
    <dgm:pt modelId="{72244866-9464-437C-B026-FFDFBED15350}" type="pres">
      <dgm:prSet presAssocID="{B68C0DEF-A298-4A87-8AC4-A50D9D15BDD6}" presName="dummy2a" presStyleCnt="0"/>
      <dgm:spPr/>
    </dgm:pt>
    <dgm:pt modelId="{457DE871-6BD0-43BC-A807-A4E5C60DDE63}" type="pres">
      <dgm:prSet presAssocID="{B68C0DEF-A298-4A87-8AC4-A50D9D15BDD6}" presName="dummy2b" presStyleCnt="0"/>
      <dgm:spPr/>
    </dgm:pt>
    <dgm:pt modelId="{BF559625-60F3-4FB6-9CB9-C279AB9F3C70}" type="pres">
      <dgm:prSet presAssocID="{B68C0DEF-A298-4A87-8AC4-A50D9D15BDD6}" presName="wedge2Tx" presStyleLbl="node1" presStyleIdx="1" presStyleCnt="3">
        <dgm:presLayoutVars>
          <dgm:chMax val="0"/>
          <dgm:chPref val="0"/>
          <dgm:bulletEnabled val="1"/>
        </dgm:presLayoutVars>
      </dgm:prSet>
      <dgm:spPr/>
    </dgm:pt>
    <dgm:pt modelId="{8C8CEEC4-4414-43A7-ABE0-C07B0CC52019}" type="pres">
      <dgm:prSet presAssocID="{B68C0DEF-A298-4A87-8AC4-A50D9D15BDD6}" presName="wedge3" presStyleLbl="node1" presStyleIdx="2" presStyleCnt="3" custScaleX="97380" custScaleY="95546"/>
      <dgm:spPr/>
    </dgm:pt>
    <dgm:pt modelId="{A59C39C2-20C2-4436-B4A3-30E086923BE4}" type="pres">
      <dgm:prSet presAssocID="{B68C0DEF-A298-4A87-8AC4-A50D9D15BDD6}" presName="dummy3a" presStyleCnt="0"/>
      <dgm:spPr/>
    </dgm:pt>
    <dgm:pt modelId="{DA131861-BAC9-4C81-8086-B57F72A6AB3A}" type="pres">
      <dgm:prSet presAssocID="{B68C0DEF-A298-4A87-8AC4-A50D9D15BDD6}" presName="dummy3b" presStyleCnt="0"/>
      <dgm:spPr/>
    </dgm:pt>
    <dgm:pt modelId="{8E78D9CB-1982-4712-9948-C531B2265499}" type="pres">
      <dgm:prSet presAssocID="{B68C0DEF-A298-4A87-8AC4-A50D9D15BDD6}" presName="wedge3Tx" presStyleLbl="node1" presStyleIdx="2" presStyleCnt="3">
        <dgm:presLayoutVars>
          <dgm:chMax val="0"/>
          <dgm:chPref val="0"/>
          <dgm:bulletEnabled val="1"/>
        </dgm:presLayoutVars>
      </dgm:prSet>
      <dgm:spPr/>
    </dgm:pt>
    <dgm:pt modelId="{61A0A7DF-9715-4A86-A342-7A9A38618236}" type="pres">
      <dgm:prSet presAssocID="{3BBE30CB-2C73-4276-BAB9-F0CB59ADF8A6}" presName="arrowWedge1" presStyleLbl="fgSibTrans2D1" presStyleIdx="0" presStyleCnt="3"/>
      <dgm:spPr/>
    </dgm:pt>
    <dgm:pt modelId="{CC23A189-C394-4F5B-8E9C-8A92EDCED279}" type="pres">
      <dgm:prSet presAssocID="{8DFAD5FD-C77C-4F03-B17E-3DAD354594CA}" presName="arrowWedge2" presStyleLbl="fgSibTrans2D1" presStyleIdx="1" presStyleCnt="3"/>
      <dgm:spPr/>
    </dgm:pt>
    <dgm:pt modelId="{E0DF4BF0-C289-4223-AB3C-43E98F35D3CA}" type="pres">
      <dgm:prSet presAssocID="{1BF6B523-BC81-4319-A764-D6A3D83AAC15}" presName="arrowWedge3" presStyleLbl="fgSibTrans2D1" presStyleIdx="2" presStyleCnt="3"/>
      <dgm:spPr/>
    </dgm:pt>
  </dgm:ptLst>
  <dgm:cxnLst>
    <dgm:cxn modelId="{EFAAC208-94C8-48BA-B8D5-6E4D1833A823}" type="presOf" srcId="{D7084A5D-B39C-422C-AA63-FFA649C50B0E}" destId="{8E78D9CB-1982-4712-9948-C531B2265499}" srcOrd="1" destOrd="0" presId="urn:microsoft.com/office/officeart/2005/8/layout/cycle8"/>
    <dgm:cxn modelId="{307BA60B-B71E-4C9C-ADC1-D08993464CA6}" srcId="{B68C0DEF-A298-4A87-8AC4-A50D9D15BDD6}" destId="{D7084A5D-B39C-422C-AA63-FFA649C50B0E}" srcOrd="2" destOrd="0" parTransId="{BE59E408-1822-4725-80CB-AB846415CEBE}" sibTransId="{1BF6B523-BC81-4319-A764-D6A3D83AAC15}"/>
    <dgm:cxn modelId="{DE325C0C-1244-4EB5-8E63-1C0FE58BA36A}" srcId="{B68C0DEF-A298-4A87-8AC4-A50D9D15BDD6}" destId="{8BC91A26-AB55-4C16-8ED6-24DF3BAB0F28}" srcOrd="1" destOrd="0" parTransId="{AA90FC5A-D325-47FF-B1EE-BFC6C38A11A7}" sibTransId="{8DFAD5FD-C77C-4F03-B17E-3DAD354594CA}"/>
    <dgm:cxn modelId="{8AC9FB6B-9A84-4A17-A8A8-75D70CADB74A}" type="presOf" srcId="{D7084A5D-B39C-422C-AA63-FFA649C50B0E}" destId="{8C8CEEC4-4414-43A7-ABE0-C07B0CC52019}" srcOrd="0" destOrd="0" presId="urn:microsoft.com/office/officeart/2005/8/layout/cycle8"/>
    <dgm:cxn modelId="{F86F7F80-872D-4C48-AE09-6C9BFE7A3957}" type="presOf" srcId="{DF1A30F6-2E2C-4A0F-A82D-39DCEA8D35F0}" destId="{D4688771-B6F1-4279-B928-F7A496307403}" srcOrd="1" destOrd="0" presId="urn:microsoft.com/office/officeart/2005/8/layout/cycle8"/>
    <dgm:cxn modelId="{0BE6FC97-7C51-4BAB-911A-DBA4A2A131BB}" type="presOf" srcId="{8BC91A26-AB55-4C16-8ED6-24DF3BAB0F28}" destId="{99FA077A-520A-4E1B-81F0-7DB29EF5B488}" srcOrd="0" destOrd="0" presId="urn:microsoft.com/office/officeart/2005/8/layout/cycle8"/>
    <dgm:cxn modelId="{DB3C6BB9-6C43-4AB3-AA3C-45F9ACB57D12}" srcId="{B68C0DEF-A298-4A87-8AC4-A50D9D15BDD6}" destId="{DF1A30F6-2E2C-4A0F-A82D-39DCEA8D35F0}" srcOrd="0" destOrd="0" parTransId="{99A681DD-4C5D-44A9-B5AA-C63E9F8FE736}" sibTransId="{3BBE30CB-2C73-4276-BAB9-F0CB59ADF8A6}"/>
    <dgm:cxn modelId="{83D26BDA-D6FA-41FF-AABC-A489DDCD92D1}" type="presOf" srcId="{8BC91A26-AB55-4C16-8ED6-24DF3BAB0F28}" destId="{BF559625-60F3-4FB6-9CB9-C279AB9F3C70}" srcOrd="1" destOrd="0" presId="urn:microsoft.com/office/officeart/2005/8/layout/cycle8"/>
    <dgm:cxn modelId="{A83815E5-0385-45B6-8143-4D8F87A4404C}" type="presOf" srcId="{B68C0DEF-A298-4A87-8AC4-A50D9D15BDD6}" destId="{5552C610-BF05-40D7-A8F4-7774D7D4D30B}" srcOrd="0" destOrd="0" presId="urn:microsoft.com/office/officeart/2005/8/layout/cycle8"/>
    <dgm:cxn modelId="{AAB438FC-55AC-4BCC-AFB3-DF9FFBE6374B}" type="presOf" srcId="{DF1A30F6-2E2C-4A0F-A82D-39DCEA8D35F0}" destId="{5574C5E7-2628-44AF-81CE-ACC920B8CF1B}" srcOrd="0" destOrd="0" presId="urn:microsoft.com/office/officeart/2005/8/layout/cycle8"/>
    <dgm:cxn modelId="{45C0D784-FDCB-43E4-A067-BC8E255C5F7C}" type="presParOf" srcId="{5552C610-BF05-40D7-A8F4-7774D7D4D30B}" destId="{5574C5E7-2628-44AF-81CE-ACC920B8CF1B}" srcOrd="0" destOrd="0" presId="urn:microsoft.com/office/officeart/2005/8/layout/cycle8"/>
    <dgm:cxn modelId="{0398BEBB-F4AB-47BE-8451-C6A3EA0CA172}" type="presParOf" srcId="{5552C610-BF05-40D7-A8F4-7774D7D4D30B}" destId="{B4A783B0-4D6D-4514-8F5F-C97EA66D7BF2}" srcOrd="1" destOrd="0" presId="urn:microsoft.com/office/officeart/2005/8/layout/cycle8"/>
    <dgm:cxn modelId="{8DB1F33D-A116-4438-9427-345DECF3DFBF}" type="presParOf" srcId="{5552C610-BF05-40D7-A8F4-7774D7D4D30B}" destId="{94123956-EB35-42BB-8F1E-C26E58CAABD8}" srcOrd="2" destOrd="0" presId="urn:microsoft.com/office/officeart/2005/8/layout/cycle8"/>
    <dgm:cxn modelId="{B82FA04C-A836-4E5B-A282-C43BAB6C7194}" type="presParOf" srcId="{5552C610-BF05-40D7-A8F4-7774D7D4D30B}" destId="{D4688771-B6F1-4279-B928-F7A496307403}" srcOrd="3" destOrd="0" presId="urn:microsoft.com/office/officeart/2005/8/layout/cycle8"/>
    <dgm:cxn modelId="{02360A23-25B2-40E1-B465-C5C5B7FBD4F8}" type="presParOf" srcId="{5552C610-BF05-40D7-A8F4-7774D7D4D30B}" destId="{99FA077A-520A-4E1B-81F0-7DB29EF5B488}" srcOrd="4" destOrd="0" presId="urn:microsoft.com/office/officeart/2005/8/layout/cycle8"/>
    <dgm:cxn modelId="{9B81F8E5-81E4-4153-AD6F-C4F20337FEB9}" type="presParOf" srcId="{5552C610-BF05-40D7-A8F4-7774D7D4D30B}" destId="{72244866-9464-437C-B026-FFDFBED15350}" srcOrd="5" destOrd="0" presId="urn:microsoft.com/office/officeart/2005/8/layout/cycle8"/>
    <dgm:cxn modelId="{B2591774-91BF-4EDD-8F22-F6E04541906A}" type="presParOf" srcId="{5552C610-BF05-40D7-A8F4-7774D7D4D30B}" destId="{457DE871-6BD0-43BC-A807-A4E5C60DDE63}" srcOrd="6" destOrd="0" presId="urn:microsoft.com/office/officeart/2005/8/layout/cycle8"/>
    <dgm:cxn modelId="{1699E13F-DB6A-4E03-800A-65CDDF151AD8}" type="presParOf" srcId="{5552C610-BF05-40D7-A8F4-7774D7D4D30B}" destId="{BF559625-60F3-4FB6-9CB9-C279AB9F3C70}" srcOrd="7" destOrd="0" presId="urn:microsoft.com/office/officeart/2005/8/layout/cycle8"/>
    <dgm:cxn modelId="{5D1B08DA-6143-4BA7-BBB8-5F203093CB17}" type="presParOf" srcId="{5552C610-BF05-40D7-A8F4-7774D7D4D30B}" destId="{8C8CEEC4-4414-43A7-ABE0-C07B0CC52019}" srcOrd="8" destOrd="0" presId="urn:microsoft.com/office/officeart/2005/8/layout/cycle8"/>
    <dgm:cxn modelId="{B51D458C-E29C-476B-A39E-57D59E568AB0}" type="presParOf" srcId="{5552C610-BF05-40D7-A8F4-7774D7D4D30B}" destId="{A59C39C2-20C2-4436-B4A3-30E086923BE4}" srcOrd="9" destOrd="0" presId="urn:microsoft.com/office/officeart/2005/8/layout/cycle8"/>
    <dgm:cxn modelId="{0CA06E0D-8142-43A1-91E3-96548E9D2111}" type="presParOf" srcId="{5552C610-BF05-40D7-A8F4-7774D7D4D30B}" destId="{DA131861-BAC9-4C81-8086-B57F72A6AB3A}" srcOrd="10" destOrd="0" presId="urn:microsoft.com/office/officeart/2005/8/layout/cycle8"/>
    <dgm:cxn modelId="{D059ABA8-C24C-4933-A733-B4304EEE7DEA}" type="presParOf" srcId="{5552C610-BF05-40D7-A8F4-7774D7D4D30B}" destId="{8E78D9CB-1982-4712-9948-C531B2265499}" srcOrd="11" destOrd="0" presId="urn:microsoft.com/office/officeart/2005/8/layout/cycle8"/>
    <dgm:cxn modelId="{EFCFA02F-ADD2-4AFD-B134-D1E66997951B}" type="presParOf" srcId="{5552C610-BF05-40D7-A8F4-7774D7D4D30B}" destId="{61A0A7DF-9715-4A86-A342-7A9A38618236}" srcOrd="12" destOrd="0" presId="urn:microsoft.com/office/officeart/2005/8/layout/cycle8"/>
    <dgm:cxn modelId="{7E2B5E3E-D423-4104-9E34-50A211FD9FE7}" type="presParOf" srcId="{5552C610-BF05-40D7-A8F4-7774D7D4D30B}" destId="{CC23A189-C394-4F5B-8E9C-8A92EDCED279}" srcOrd="13" destOrd="0" presId="urn:microsoft.com/office/officeart/2005/8/layout/cycle8"/>
    <dgm:cxn modelId="{CC5DC5E3-D9DB-4547-BCFB-E00F91842240}" type="presParOf" srcId="{5552C610-BF05-40D7-A8F4-7774D7D4D30B}" destId="{E0DF4BF0-C289-4223-AB3C-43E98F35D3CA}"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4C5E7-2628-44AF-81CE-ACC920B8CF1B}">
      <dsp:nvSpPr>
        <dsp:cNvPr id="0" name=""/>
        <dsp:cNvSpPr/>
      </dsp:nvSpPr>
      <dsp:spPr>
        <a:xfrm>
          <a:off x="1276587" y="302589"/>
          <a:ext cx="3910385" cy="3910385"/>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Response</a:t>
          </a:r>
        </a:p>
      </dsp:txBody>
      <dsp:txXfrm>
        <a:off x="3337454" y="1131218"/>
        <a:ext cx="1396566" cy="1163805"/>
      </dsp:txXfrm>
    </dsp:sp>
    <dsp:sp modelId="{99FA077A-520A-4E1B-81F0-7DB29EF5B488}">
      <dsp:nvSpPr>
        <dsp:cNvPr id="0" name=""/>
        <dsp:cNvSpPr/>
      </dsp:nvSpPr>
      <dsp:spPr>
        <a:xfrm>
          <a:off x="1196052" y="442245"/>
          <a:ext cx="3910385" cy="3910385"/>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Audit</a:t>
          </a:r>
        </a:p>
      </dsp:txBody>
      <dsp:txXfrm>
        <a:off x="2127096" y="2979341"/>
        <a:ext cx="2094849" cy="1024148"/>
      </dsp:txXfrm>
    </dsp:sp>
    <dsp:sp modelId="{8C8CEEC4-4414-43A7-ABE0-C07B0CC52019}">
      <dsp:nvSpPr>
        <dsp:cNvPr id="0" name=""/>
        <dsp:cNvSpPr/>
      </dsp:nvSpPr>
      <dsp:spPr>
        <a:xfrm>
          <a:off x="1166743" y="389673"/>
          <a:ext cx="3807933" cy="3736217"/>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Operational Data</a:t>
          </a:r>
        </a:p>
      </dsp:txBody>
      <dsp:txXfrm>
        <a:off x="1607829" y="1181395"/>
        <a:ext cx="1359976" cy="1111969"/>
      </dsp:txXfrm>
    </dsp:sp>
    <dsp:sp modelId="{61A0A7DF-9715-4A86-A342-7A9A38618236}">
      <dsp:nvSpPr>
        <dsp:cNvPr id="0" name=""/>
        <dsp:cNvSpPr/>
      </dsp:nvSpPr>
      <dsp:spPr>
        <a:xfrm>
          <a:off x="1034839" y="60517"/>
          <a:ext cx="4394528" cy="4394528"/>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3A189-C394-4F5B-8E9C-8A92EDCED279}">
      <dsp:nvSpPr>
        <dsp:cNvPr id="0" name=""/>
        <dsp:cNvSpPr/>
      </dsp:nvSpPr>
      <dsp:spPr>
        <a:xfrm>
          <a:off x="953981" y="199927"/>
          <a:ext cx="4394528" cy="4394528"/>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DF4BF0-C289-4223-AB3C-43E98F35D3CA}">
      <dsp:nvSpPr>
        <dsp:cNvPr id="0" name=""/>
        <dsp:cNvSpPr/>
      </dsp:nvSpPr>
      <dsp:spPr>
        <a:xfrm>
          <a:off x="873594" y="61319"/>
          <a:ext cx="4394528" cy="4394528"/>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1C5B23-D534-4240-956A-183728B769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543EBDD-D705-461E-9BF3-576EFC866D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9446DB-7925-4903-967D-1C688510D6F2}" type="datetimeFigureOut">
              <a:rPr lang="en-GB" smtClean="0"/>
              <a:t>14/03/2019</a:t>
            </a:fld>
            <a:endParaRPr lang="en-GB"/>
          </a:p>
        </p:txBody>
      </p:sp>
      <p:sp>
        <p:nvSpPr>
          <p:cNvPr id="4" name="Footer Placeholder 3">
            <a:extLst>
              <a:ext uri="{FF2B5EF4-FFF2-40B4-BE49-F238E27FC236}">
                <a16:creationId xmlns:a16="http://schemas.microsoft.com/office/drawing/2014/main" id="{1ED7E0AA-F931-4803-A538-89E7C5C490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D99CE01-3ABB-471E-9E64-5AA215BCA5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EF010-7610-4B28-982B-B36BD4D1ED88}" type="slidenum">
              <a:rPr lang="en-GB" smtClean="0"/>
              <a:t>‹#›</a:t>
            </a:fld>
            <a:endParaRPr lang="en-GB"/>
          </a:p>
        </p:txBody>
      </p:sp>
    </p:spTree>
    <p:extLst>
      <p:ext uri="{BB962C8B-B14F-4D97-AF65-F5344CB8AC3E}">
        <p14:creationId xmlns:p14="http://schemas.microsoft.com/office/powerpoint/2010/main" val="3892692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E224D-0EEE-4979-BDA9-4C038A1B7C96}" type="datetimeFigureOut">
              <a:rPr lang="en-GB" smtClean="0"/>
              <a:t>14/03/2019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2C068-A613-4324-ABF1-A5AC1E860B42}" type="slidenum">
              <a:rPr lang="en-GB" smtClean="0"/>
              <a:t>‹#›</a:t>
            </a:fld>
            <a:endParaRPr lang="en-GB"/>
          </a:p>
        </p:txBody>
      </p:sp>
    </p:spTree>
    <p:extLst>
      <p:ext uri="{BB962C8B-B14F-4D97-AF65-F5344CB8AC3E}">
        <p14:creationId xmlns:p14="http://schemas.microsoft.com/office/powerpoint/2010/main" val="119964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C2C068-A613-4324-ABF1-A5AC1E860B42}" type="slidenum">
              <a:rPr lang="en-GB" smtClean="0"/>
              <a:t>2</a:t>
            </a:fld>
            <a:endParaRPr lang="en-GB"/>
          </a:p>
        </p:txBody>
      </p:sp>
    </p:spTree>
    <p:extLst>
      <p:ext uri="{BB962C8B-B14F-4D97-AF65-F5344CB8AC3E}">
        <p14:creationId xmlns:p14="http://schemas.microsoft.com/office/powerpoint/2010/main" val="424678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C2C068-A613-4324-ABF1-A5AC1E860B42}" type="slidenum">
              <a:rPr lang="en-GB" smtClean="0"/>
              <a:t>3</a:t>
            </a:fld>
            <a:endParaRPr lang="en-GB"/>
          </a:p>
        </p:txBody>
      </p:sp>
    </p:spTree>
    <p:extLst>
      <p:ext uri="{BB962C8B-B14F-4D97-AF65-F5344CB8AC3E}">
        <p14:creationId xmlns:p14="http://schemas.microsoft.com/office/powerpoint/2010/main" val="240276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C2C068-A613-4324-ABF1-A5AC1E860B42}" type="slidenum">
              <a:rPr lang="en-GB" smtClean="0"/>
              <a:t>6</a:t>
            </a:fld>
            <a:endParaRPr lang="en-GB"/>
          </a:p>
        </p:txBody>
      </p:sp>
    </p:spTree>
    <p:extLst>
      <p:ext uri="{BB962C8B-B14F-4D97-AF65-F5344CB8AC3E}">
        <p14:creationId xmlns:p14="http://schemas.microsoft.com/office/powerpoint/2010/main" val="57802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CDC2C068-A613-4324-ABF1-A5AC1E860B42}" type="slidenum">
              <a:rPr lang="en-GB" smtClean="0"/>
              <a:t>7</a:t>
            </a:fld>
            <a:endParaRPr lang="en-GB" dirty="0"/>
          </a:p>
        </p:txBody>
      </p:sp>
    </p:spTree>
    <p:extLst>
      <p:ext uri="{BB962C8B-B14F-4D97-AF65-F5344CB8AC3E}">
        <p14:creationId xmlns:p14="http://schemas.microsoft.com/office/powerpoint/2010/main" val="130571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C2C068-A613-4324-ABF1-A5AC1E860B42}" type="slidenum">
              <a:rPr lang="en-GB" smtClean="0"/>
              <a:t>11</a:t>
            </a:fld>
            <a:endParaRPr lang="en-GB"/>
          </a:p>
        </p:txBody>
      </p:sp>
    </p:spTree>
    <p:extLst>
      <p:ext uri="{BB962C8B-B14F-4D97-AF65-F5344CB8AC3E}">
        <p14:creationId xmlns:p14="http://schemas.microsoft.com/office/powerpoint/2010/main" val="325510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C2C068-A613-4324-ABF1-A5AC1E860B42}" type="slidenum">
              <a:rPr lang="en-GB" smtClean="0"/>
              <a:t>12</a:t>
            </a:fld>
            <a:endParaRPr lang="en-GB"/>
          </a:p>
        </p:txBody>
      </p:sp>
    </p:spTree>
    <p:extLst>
      <p:ext uri="{BB962C8B-B14F-4D97-AF65-F5344CB8AC3E}">
        <p14:creationId xmlns:p14="http://schemas.microsoft.com/office/powerpoint/2010/main" val="126139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C2C068-A613-4324-ABF1-A5AC1E860B42}" type="slidenum">
              <a:rPr lang="en-GB" smtClean="0"/>
              <a:t>16</a:t>
            </a:fld>
            <a:endParaRPr lang="en-GB"/>
          </a:p>
        </p:txBody>
      </p:sp>
    </p:spTree>
    <p:extLst>
      <p:ext uri="{BB962C8B-B14F-4D97-AF65-F5344CB8AC3E}">
        <p14:creationId xmlns:p14="http://schemas.microsoft.com/office/powerpoint/2010/main" val="29803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7BAF-1CEC-4F35-B825-B220AFCDDC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FD9E89-C0D2-43EF-A2B3-DF65F13B5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ABEC5B-BFD7-4D2E-8694-F021272353C1}"/>
              </a:ext>
            </a:extLst>
          </p:cNvPr>
          <p:cNvSpPr>
            <a:spLocks noGrp="1"/>
          </p:cNvSpPr>
          <p:nvPr>
            <p:ph type="dt" sz="half" idx="10"/>
          </p:nvPr>
        </p:nvSpPr>
        <p:spPr/>
        <p:txBody>
          <a:bodyPr/>
          <a:lstStyle/>
          <a:p>
            <a:fld id="{A1085F8F-811B-42C2-8067-7C7AD5D86705}" type="datetimeFigureOut">
              <a:rPr lang="en-GB" smtClean="0"/>
              <a:t>14/03/2019</a:t>
            </a:fld>
            <a:endParaRPr lang="en-GB"/>
          </a:p>
        </p:txBody>
      </p:sp>
      <p:sp>
        <p:nvSpPr>
          <p:cNvPr id="5" name="Footer Placeholder 4">
            <a:extLst>
              <a:ext uri="{FF2B5EF4-FFF2-40B4-BE49-F238E27FC236}">
                <a16:creationId xmlns:a16="http://schemas.microsoft.com/office/drawing/2014/main" id="{87E9CCF5-E4B4-4F4F-8D09-ECDDE166C9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59ECC4-4994-4FFB-A292-A6F31E120AC4}"/>
              </a:ext>
            </a:extLst>
          </p:cNvPr>
          <p:cNvSpPr>
            <a:spLocks noGrp="1"/>
          </p:cNvSpPr>
          <p:nvPr>
            <p:ph type="sldNum" sz="quarter" idx="12"/>
          </p:nvPr>
        </p:nvSpPr>
        <p:spPr/>
        <p:txBody>
          <a:bodyPr/>
          <a:lstStyle/>
          <a:p>
            <a:fld id="{B715108D-A509-4456-A553-4E1832EF41BB}" type="slidenum">
              <a:rPr lang="en-GB" smtClean="0"/>
              <a:t>‹#›</a:t>
            </a:fld>
            <a:endParaRPr lang="en-GB"/>
          </a:p>
        </p:txBody>
      </p:sp>
    </p:spTree>
    <p:extLst>
      <p:ext uri="{BB962C8B-B14F-4D97-AF65-F5344CB8AC3E}">
        <p14:creationId xmlns:p14="http://schemas.microsoft.com/office/powerpoint/2010/main" val="191926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B852-045E-4711-A394-E3CB41A5E1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067A53-2580-44AF-A10C-D20F7E894F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C8D13-A19B-4989-A550-4D322A21C13F}"/>
              </a:ext>
            </a:extLst>
          </p:cNvPr>
          <p:cNvSpPr>
            <a:spLocks noGrp="1"/>
          </p:cNvSpPr>
          <p:nvPr>
            <p:ph type="dt" sz="half" idx="10"/>
          </p:nvPr>
        </p:nvSpPr>
        <p:spPr/>
        <p:txBody>
          <a:bodyPr/>
          <a:lstStyle/>
          <a:p>
            <a:fld id="{A1085F8F-811B-42C2-8067-7C7AD5D86705}" type="datetimeFigureOut">
              <a:rPr lang="en-GB" smtClean="0"/>
              <a:t>14/03/2019</a:t>
            </a:fld>
            <a:endParaRPr lang="en-GB"/>
          </a:p>
        </p:txBody>
      </p:sp>
      <p:sp>
        <p:nvSpPr>
          <p:cNvPr id="5" name="Footer Placeholder 4">
            <a:extLst>
              <a:ext uri="{FF2B5EF4-FFF2-40B4-BE49-F238E27FC236}">
                <a16:creationId xmlns:a16="http://schemas.microsoft.com/office/drawing/2014/main" id="{2B9F88E3-2B44-45BC-B88F-196AC387EF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7FCA27-86BE-4200-9A7D-8CA6A7115783}"/>
              </a:ext>
            </a:extLst>
          </p:cNvPr>
          <p:cNvSpPr>
            <a:spLocks noGrp="1"/>
          </p:cNvSpPr>
          <p:nvPr>
            <p:ph type="sldNum" sz="quarter" idx="12"/>
          </p:nvPr>
        </p:nvSpPr>
        <p:spPr/>
        <p:txBody>
          <a:bodyPr/>
          <a:lstStyle/>
          <a:p>
            <a:fld id="{B715108D-A509-4456-A553-4E1832EF41BB}" type="slidenum">
              <a:rPr lang="en-GB" smtClean="0"/>
              <a:t>‹#›</a:t>
            </a:fld>
            <a:endParaRPr lang="en-GB"/>
          </a:p>
        </p:txBody>
      </p:sp>
    </p:spTree>
    <p:extLst>
      <p:ext uri="{BB962C8B-B14F-4D97-AF65-F5344CB8AC3E}">
        <p14:creationId xmlns:p14="http://schemas.microsoft.com/office/powerpoint/2010/main" val="26318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A9AF9-5D68-4F65-828B-0768AE1FA9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65AAF5-1747-4102-ABFF-6FE7FC7E35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E0F45E-2F9D-4080-A6B9-66BD0413CA9E}"/>
              </a:ext>
            </a:extLst>
          </p:cNvPr>
          <p:cNvSpPr>
            <a:spLocks noGrp="1"/>
          </p:cNvSpPr>
          <p:nvPr>
            <p:ph type="dt" sz="half" idx="10"/>
          </p:nvPr>
        </p:nvSpPr>
        <p:spPr/>
        <p:txBody>
          <a:bodyPr/>
          <a:lstStyle/>
          <a:p>
            <a:fld id="{A1085F8F-811B-42C2-8067-7C7AD5D86705}" type="datetimeFigureOut">
              <a:rPr lang="en-GB" smtClean="0"/>
              <a:t>14/03/2019</a:t>
            </a:fld>
            <a:endParaRPr lang="en-GB"/>
          </a:p>
        </p:txBody>
      </p:sp>
      <p:sp>
        <p:nvSpPr>
          <p:cNvPr id="5" name="Footer Placeholder 4">
            <a:extLst>
              <a:ext uri="{FF2B5EF4-FFF2-40B4-BE49-F238E27FC236}">
                <a16:creationId xmlns:a16="http://schemas.microsoft.com/office/drawing/2014/main" id="{4D86AD66-64DA-4989-8B12-C64C788617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228F77-EE4D-4F02-97E3-65460CBCDF23}"/>
              </a:ext>
            </a:extLst>
          </p:cNvPr>
          <p:cNvSpPr>
            <a:spLocks noGrp="1"/>
          </p:cNvSpPr>
          <p:nvPr>
            <p:ph type="sldNum" sz="quarter" idx="12"/>
          </p:nvPr>
        </p:nvSpPr>
        <p:spPr/>
        <p:txBody>
          <a:bodyPr/>
          <a:lstStyle/>
          <a:p>
            <a:fld id="{B715108D-A509-4456-A553-4E1832EF41BB}" type="slidenum">
              <a:rPr lang="en-GB" smtClean="0"/>
              <a:t>‹#›</a:t>
            </a:fld>
            <a:endParaRPr lang="en-GB"/>
          </a:p>
        </p:txBody>
      </p:sp>
    </p:spTree>
    <p:extLst>
      <p:ext uri="{BB962C8B-B14F-4D97-AF65-F5344CB8AC3E}">
        <p14:creationId xmlns:p14="http://schemas.microsoft.com/office/powerpoint/2010/main" val="192537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095B-DDDE-4E72-9C04-C7BEE724948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83A4F0B-5759-4D94-B4B4-882577CC67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AC299E-04F9-4C61-81E8-F8A98988CC6D}"/>
              </a:ext>
            </a:extLst>
          </p:cNvPr>
          <p:cNvSpPr>
            <a:spLocks noGrp="1"/>
          </p:cNvSpPr>
          <p:nvPr>
            <p:ph type="dt" sz="half" idx="10"/>
          </p:nvPr>
        </p:nvSpPr>
        <p:spPr/>
        <p:txBody>
          <a:bodyPr/>
          <a:lstStyle/>
          <a:p>
            <a:fld id="{A1085F8F-811B-42C2-8067-7C7AD5D86705}" type="datetimeFigureOut">
              <a:rPr lang="en-GB" smtClean="0"/>
              <a:t>14/03/2019</a:t>
            </a:fld>
            <a:endParaRPr lang="en-GB"/>
          </a:p>
        </p:txBody>
      </p:sp>
      <p:sp>
        <p:nvSpPr>
          <p:cNvPr id="5" name="Footer Placeholder 4">
            <a:extLst>
              <a:ext uri="{FF2B5EF4-FFF2-40B4-BE49-F238E27FC236}">
                <a16:creationId xmlns:a16="http://schemas.microsoft.com/office/drawing/2014/main" id="{F08A3E02-A388-4E1F-9872-B4E296841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9E3D4C-3368-415D-89BD-B8945F4D436E}"/>
              </a:ext>
            </a:extLst>
          </p:cNvPr>
          <p:cNvSpPr>
            <a:spLocks noGrp="1"/>
          </p:cNvSpPr>
          <p:nvPr>
            <p:ph type="sldNum" sz="quarter" idx="12"/>
          </p:nvPr>
        </p:nvSpPr>
        <p:spPr/>
        <p:txBody>
          <a:bodyPr/>
          <a:lstStyle/>
          <a:p>
            <a:fld id="{B715108D-A509-4456-A553-4E1832EF41BB}" type="slidenum">
              <a:rPr lang="en-GB" smtClean="0"/>
              <a:t>‹#›</a:t>
            </a:fld>
            <a:endParaRPr lang="en-GB"/>
          </a:p>
        </p:txBody>
      </p:sp>
    </p:spTree>
    <p:extLst>
      <p:ext uri="{BB962C8B-B14F-4D97-AF65-F5344CB8AC3E}">
        <p14:creationId xmlns:p14="http://schemas.microsoft.com/office/powerpoint/2010/main" val="560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0761-6821-495A-914E-9B3632568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85F0C8-4846-4B7A-872C-AD592E64E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8152DB-D3FA-4CCB-9F19-8C4870DC3296}"/>
              </a:ext>
            </a:extLst>
          </p:cNvPr>
          <p:cNvSpPr>
            <a:spLocks noGrp="1"/>
          </p:cNvSpPr>
          <p:nvPr>
            <p:ph type="dt" sz="half" idx="10"/>
          </p:nvPr>
        </p:nvSpPr>
        <p:spPr/>
        <p:txBody>
          <a:bodyPr/>
          <a:lstStyle/>
          <a:p>
            <a:fld id="{A1085F8F-811B-42C2-8067-7C7AD5D86705}" type="datetimeFigureOut">
              <a:rPr lang="en-GB" smtClean="0"/>
              <a:t>14/03/2019</a:t>
            </a:fld>
            <a:endParaRPr lang="en-GB"/>
          </a:p>
        </p:txBody>
      </p:sp>
      <p:sp>
        <p:nvSpPr>
          <p:cNvPr id="5" name="Footer Placeholder 4">
            <a:extLst>
              <a:ext uri="{FF2B5EF4-FFF2-40B4-BE49-F238E27FC236}">
                <a16:creationId xmlns:a16="http://schemas.microsoft.com/office/drawing/2014/main" id="{3196ABF5-78C0-4A6E-9A78-9BDBBF595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B2CDA0-AB53-47AD-9367-D1DBD90F5586}"/>
              </a:ext>
            </a:extLst>
          </p:cNvPr>
          <p:cNvSpPr>
            <a:spLocks noGrp="1"/>
          </p:cNvSpPr>
          <p:nvPr>
            <p:ph type="sldNum" sz="quarter" idx="12"/>
          </p:nvPr>
        </p:nvSpPr>
        <p:spPr/>
        <p:txBody>
          <a:bodyPr/>
          <a:lstStyle/>
          <a:p>
            <a:fld id="{B715108D-A509-4456-A553-4E1832EF41BB}" type="slidenum">
              <a:rPr lang="en-GB" smtClean="0"/>
              <a:t>‹#›</a:t>
            </a:fld>
            <a:endParaRPr lang="en-GB"/>
          </a:p>
        </p:txBody>
      </p:sp>
    </p:spTree>
    <p:extLst>
      <p:ext uri="{BB962C8B-B14F-4D97-AF65-F5344CB8AC3E}">
        <p14:creationId xmlns:p14="http://schemas.microsoft.com/office/powerpoint/2010/main" val="11454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22D8-94CF-4BFF-8FB0-E6F7D21733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74B954-E2FD-47F1-B412-5FCA9976B7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6D14D3-6961-4699-A582-20E106E29B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422B5E-CAC9-4636-8170-0F30EB8B9AA5}"/>
              </a:ext>
            </a:extLst>
          </p:cNvPr>
          <p:cNvSpPr>
            <a:spLocks noGrp="1"/>
          </p:cNvSpPr>
          <p:nvPr>
            <p:ph type="dt" sz="half" idx="10"/>
          </p:nvPr>
        </p:nvSpPr>
        <p:spPr/>
        <p:txBody>
          <a:bodyPr/>
          <a:lstStyle/>
          <a:p>
            <a:fld id="{A1085F8F-811B-42C2-8067-7C7AD5D86705}" type="datetimeFigureOut">
              <a:rPr lang="en-GB" smtClean="0"/>
              <a:t>14/03/2019</a:t>
            </a:fld>
            <a:endParaRPr lang="en-GB"/>
          </a:p>
        </p:txBody>
      </p:sp>
      <p:sp>
        <p:nvSpPr>
          <p:cNvPr id="6" name="Footer Placeholder 5">
            <a:extLst>
              <a:ext uri="{FF2B5EF4-FFF2-40B4-BE49-F238E27FC236}">
                <a16:creationId xmlns:a16="http://schemas.microsoft.com/office/drawing/2014/main" id="{BDA33509-E0BF-4973-99A2-56E130FC04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3B17C7-C2A1-437C-8C27-D21081F3A29D}"/>
              </a:ext>
            </a:extLst>
          </p:cNvPr>
          <p:cNvSpPr>
            <a:spLocks noGrp="1"/>
          </p:cNvSpPr>
          <p:nvPr>
            <p:ph type="sldNum" sz="quarter" idx="12"/>
          </p:nvPr>
        </p:nvSpPr>
        <p:spPr/>
        <p:txBody>
          <a:bodyPr/>
          <a:lstStyle/>
          <a:p>
            <a:fld id="{B715108D-A509-4456-A553-4E1832EF41BB}" type="slidenum">
              <a:rPr lang="en-GB" smtClean="0"/>
              <a:t>‹#›</a:t>
            </a:fld>
            <a:endParaRPr lang="en-GB"/>
          </a:p>
        </p:txBody>
      </p:sp>
    </p:spTree>
    <p:extLst>
      <p:ext uri="{BB962C8B-B14F-4D97-AF65-F5344CB8AC3E}">
        <p14:creationId xmlns:p14="http://schemas.microsoft.com/office/powerpoint/2010/main" val="250842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32EA-1288-46D8-B902-A73DA9F6F5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A6B57-AE83-4CDE-8557-8005E5B9CC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7F6E31-7479-4E56-8EDB-A45BD8A772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896EBF-4391-4DF2-BEE7-00AC9B46B9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ED00C2-95FE-420F-8B52-A063F93287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EF0D29-CB2D-4FF8-9422-DBFCBD57471B}"/>
              </a:ext>
            </a:extLst>
          </p:cNvPr>
          <p:cNvSpPr>
            <a:spLocks noGrp="1"/>
          </p:cNvSpPr>
          <p:nvPr>
            <p:ph type="dt" sz="half" idx="10"/>
          </p:nvPr>
        </p:nvSpPr>
        <p:spPr/>
        <p:txBody>
          <a:bodyPr/>
          <a:lstStyle/>
          <a:p>
            <a:fld id="{A1085F8F-811B-42C2-8067-7C7AD5D86705}" type="datetimeFigureOut">
              <a:rPr lang="en-GB" smtClean="0"/>
              <a:t>14/03/2019</a:t>
            </a:fld>
            <a:endParaRPr lang="en-GB"/>
          </a:p>
        </p:txBody>
      </p:sp>
      <p:sp>
        <p:nvSpPr>
          <p:cNvPr id="8" name="Footer Placeholder 7">
            <a:extLst>
              <a:ext uri="{FF2B5EF4-FFF2-40B4-BE49-F238E27FC236}">
                <a16:creationId xmlns:a16="http://schemas.microsoft.com/office/drawing/2014/main" id="{3B74743C-076C-42D5-BF9A-D230829407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8DE6D4-3B6C-4DC0-84F5-E66CABDEC7D3}"/>
              </a:ext>
            </a:extLst>
          </p:cNvPr>
          <p:cNvSpPr>
            <a:spLocks noGrp="1"/>
          </p:cNvSpPr>
          <p:nvPr>
            <p:ph type="sldNum" sz="quarter" idx="12"/>
          </p:nvPr>
        </p:nvSpPr>
        <p:spPr/>
        <p:txBody>
          <a:bodyPr/>
          <a:lstStyle/>
          <a:p>
            <a:fld id="{B715108D-A509-4456-A553-4E1832EF41BB}" type="slidenum">
              <a:rPr lang="en-GB" smtClean="0"/>
              <a:t>‹#›</a:t>
            </a:fld>
            <a:endParaRPr lang="en-GB"/>
          </a:p>
        </p:txBody>
      </p:sp>
    </p:spTree>
    <p:extLst>
      <p:ext uri="{BB962C8B-B14F-4D97-AF65-F5344CB8AC3E}">
        <p14:creationId xmlns:p14="http://schemas.microsoft.com/office/powerpoint/2010/main" val="223710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7029-BF01-444B-B2CD-C605666FB9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3D26F2-5FE4-407D-A89D-7D8B47111463}"/>
              </a:ext>
            </a:extLst>
          </p:cNvPr>
          <p:cNvSpPr>
            <a:spLocks noGrp="1"/>
          </p:cNvSpPr>
          <p:nvPr>
            <p:ph type="dt" sz="half" idx="10"/>
          </p:nvPr>
        </p:nvSpPr>
        <p:spPr/>
        <p:txBody>
          <a:bodyPr/>
          <a:lstStyle/>
          <a:p>
            <a:fld id="{A1085F8F-811B-42C2-8067-7C7AD5D86705}" type="datetimeFigureOut">
              <a:rPr lang="en-GB" smtClean="0"/>
              <a:t>14/03/2019</a:t>
            </a:fld>
            <a:endParaRPr lang="en-GB"/>
          </a:p>
        </p:txBody>
      </p:sp>
      <p:sp>
        <p:nvSpPr>
          <p:cNvPr id="4" name="Footer Placeholder 3">
            <a:extLst>
              <a:ext uri="{FF2B5EF4-FFF2-40B4-BE49-F238E27FC236}">
                <a16:creationId xmlns:a16="http://schemas.microsoft.com/office/drawing/2014/main" id="{A9E3896D-8029-4AA7-9946-86D6823CF1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D117DA-5378-48F9-AA90-7A94C2589467}"/>
              </a:ext>
            </a:extLst>
          </p:cNvPr>
          <p:cNvSpPr>
            <a:spLocks noGrp="1"/>
          </p:cNvSpPr>
          <p:nvPr>
            <p:ph type="sldNum" sz="quarter" idx="12"/>
          </p:nvPr>
        </p:nvSpPr>
        <p:spPr/>
        <p:txBody>
          <a:bodyPr/>
          <a:lstStyle/>
          <a:p>
            <a:fld id="{B715108D-A509-4456-A553-4E1832EF41BB}" type="slidenum">
              <a:rPr lang="en-GB" smtClean="0"/>
              <a:t>‹#›</a:t>
            </a:fld>
            <a:endParaRPr lang="en-GB"/>
          </a:p>
        </p:txBody>
      </p:sp>
    </p:spTree>
    <p:extLst>
      <p:ext uri="{BB962C8B-B14F-4D97-AF65-F5344CB8AC3E}">
        <p14:creationId xmlns:p14="http://schemas.microsoft.com/office/powerpoint/2010/main" val="268022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C053FE-B55A-467E-9ADA-1FAC1957FFDB}"/>
              </a:ext>
            </a:extLst>
          </p:cNvPr>
          <p:cNvSpPr>
            <a:spLocks noGrp="1"/>
          </p:cNvSpPr>
          <p:nvPr>
            <p:ph type="dt" sz="half" idx="10"/>
          </p:nvPr>
        </p:nvSpPr>
        <p:spPr/>
        <p:txBody>
          <a:bodyPr/>
          <a:lstStyle/>
          <a:p>
            <a:fld id="{A1085F8F-811B-42C2-8067-7C7AD5D86705}" type="datetimeFigureOut">
              <a:rPr lang="en-GB" smtClean="0"/>
              <a:t>14/03/2019</a:t>
            </a:fld>
            <a:endParaRPr lang="en-GB"/>
          </a:p>
        </p:txBody>
      </p:sp>
      <p:sp>
        <p:nvSpPr>
          <p:cNvPr id="3" name="Footer Placeholder 2">
            <a:extLst>
              <a:ext uri="{FF2B5EF4-FFF2-40B4-BE49-F238E27FC236}">
                <a16:creationId xmlns:a16="http://schemas.microsoft.com/office/drawing/2014/main" id="{7FC06761-DD33-44EC-8162-FDAD588570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48A8F6-5E0C-4999-A3A9-F3447EB0570D}"/>
              </a:ext>
            </a:extLst>
          </p:cNvPr>
          <p:cNvSpPr>
            <a:spLocks noGrp="1"/>
          </p:cNvSpPr>
          <p:nvPr>
            <p:ph type="sldNum" sz="quarter" idx="12"/>
          </p:nvPr>
        </p:nvSpPr>
        <p:spPr/>
        <p:txBody>
          <a:bodyPr/>
          <a:lstStyle/>
          <a:p>
            <a:fld id="{B715108D-A509-4456-A553-4E1832EF41BB}" type="slidenum">
              <a:rPr lang="en-GB" smtClean="0"/>
              <a:t>‹#›</a:t>
            </a:fld>
            <a:endParaRPr lang="en-GB"/>
          </a:p>
        </p:txBody>
      </p:sp>
    </p:spTree>
    <p:extLst>
      <p:ext uri="{BB962C8B-B14F-4D97-AF65-F5344CB8AC3E}">
        <p14:creationId xmlns:p14="http://schemas.microsoft.com/office/powerpoint/2010/main" val="281558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FA98-6BDA-46C2-A4AD-9792A44FF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0BC452-AF92-47F2-BAEF-7698A3088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013B80-E566-4E3C-8B76-E814A758E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BEE3F0-89D5-4FEC-88D3-FB4E4C85A646}"/>
              </a:ext>
            </a:extLst>
          </p:cNvPr>
          <p:cNvSpPr>
            <a:spLocks noGrp="1"/>
          </p:cNvSpPr>
          <p:nvPr>
            <p:ph type="dt" sz="half" idx="10"/>
          </p:nvPr>
        </p:nvSpPr>
        <p:spPr/>
        <p:txBody>
          <a:bodyPr/>
          <a:lstStyle/>
          <a:p>
            <a:fld id="{A1085F8F-811B-42C2-8067-7C7AD5D86705}" type="datetimeFigureOut">
              <a:rPr lang="en-GB" smtClean="0"/>
              <a:t>14/03/2019</a:t>
            </a:fld>
            <a:endParaRPr lang="en-GB"/>
          </a:p>
        </p:txBody>
      </p:sp>
      <p:sp>
        <p:nvSpPr>
          <p:cNvPr id="6" name="Footer Placeholder 5">
            <a:extLst>
              <a:ext uri="{FF2B5EF4-FFF2-40B4-BE49-F238E27FC236}">
                <a16:creationId xmlns:a16="http://schemas.microsoft.com/office/drawing/2014/main" id="{9AEF0D41-D8B0-44FC-BD70-10FE302F9C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2800E2-48A6-4FD5-8022-EBDED954F816}"/>
              </a:ext>
            </a:extLst>
          </p:cNvPr>
          <p:cNvSpPr>
            <a:spLocks noGrp="1"/>
          </p:cNvSpPr>
          <p:nvPr>
            <p:ph type="sldNum" sz="quarter" idx="12"/>
          </p:nvPr>
        </p:nvSpPr>
        <p:spPr/>
        <p:txBody>
          <a:bodyPr/>
          <a:lstStyle/>
          <a:p>
            <a:fld id="{B715108D-A509-4456-A553-4E1832EF41BB}" type="slidenum">
              <a:rPr lang="en-GB" smtClean="0"/>
              <a:t>‹#›</a:t>
            </a:fld>
            <a:endParaRPr lang="en-GB"/>
          </a:p>
        </p:txBody>
      </p:sp>
    </p:spTree>
    <p:extLst>
      <p:ext uri="{BB962C8B-B14F-4D97-AF65-F5344CB8AC3E}">
        <p14:creationId xmlns:p14="http://schemas.microsoft.com/office/powerpoint/2010/main" val="372085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5F00-BCF5-45CE-AA90-022809A4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836462-749A-4DAC-8D6E-84FA969FCF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580E78A-3648-4FFF-AE3A-E872C30E7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3EDF4D-0329-4CE8-80D8-5F1E38C47A08}"/>
              </a:ext>
            </a:extLst>
          </p:cNvPr>
          <p:cNvSpPr>
            <a:spLocks noGrp="1"/>
          </p:cNvSpPr>
          <p:nvPr>
            <p:ph type="dt" sz="half" idx="10"/>
          </p:nvPr>
        </p:nvSpPr>
        <p:spPr/>
        <p:txBody>
          <a:bodyPr/>
          <a:lstStyle/>
          <a:p>
            <a:fld id="{A1085F8F-811B-42C2-8067-7C7AD5D86705}" type="datetimeFigureOut">
              <a:rPr lang="en-GB" smtClean="0"/>
              <a:t>14/03/2019</a:t>
            </a:fld>
            <a:endParaRPr lang="en-GB"/>
          </a:p>
        </p:txBody>
      </p:sp>
      <p:sp>
        <p:nvSpPr>
          <p:cNvPr id="6" name="Footer Placeholder 5">
            <a:extLst>
              <a:ext uri="{FF2B5EF4-FFF2-40B4-BE49-F238E27FC236}">
                <a16:creationId xmlns:a16="http://schemas.microsoft.com/office/drawing/2014/main" id="{8ECA8F95-D9BB-4EC5-A686-AD3B8528A3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7A764E-59F9-4128-ACCF-C9B4D6ED1F03}"/>
              </a:ext>
            </a:extLst>
          </p:cNvPr>
          <p:cNvSpPr>
            <a:spLocks noGrp="1"/>
          </p:cNvSpPr>
          <p:nvPr>
            <p:ph type="sldNum" sz="quarter" idx="12"/>
          </p:nvPr>
        </p:nvSpPr>
        <p:spPr/>
        <p:txBody>
          <a:bodyPr/>
          <a:lstStyle/>
          <a:p>
            <a:fld id="{B715108D-A509-4456-A553-4E1832EF41BB}" type="slidenum">
              <a:rPr lang="en-GB" smtClean="0"/>
              <a:t>‹#›</a:t>
            </a:fld>
            <a:endParaRPr lang="en-GB"/>
          </a:p>
        </p:txBody>
      </p:sp>
    </p:spTree>
    <p:extLst>
      <p:ext uri="{BB962C8B-B14F-4D97-AF65-F5344CB8AC3E}">
        <p14:creationId xmlns:p14="http://schemas.microsoft.com/office/powerpoint/2010/main" val="266755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84AF8B-2A80-4251-8F48-6415823B45B7}"/>
              </a:ext>
            </a:extLst>
          </p:cNvPr>
          <p:cNvSpPr/>
          <p:nvPr userDrawn="1"/>
        </p:nvSpPr>
        <p:spPr>
          <a:xfrm>
            <a:off x="0" y="64607"/>
            <a:ext cx="12192000" cy="544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316B8F13-7374-40CF-9D42-174294047D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FF795-22D4-4C7C-8DF0-5DCC355EA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FC50F9-BD71-4B04-B93C-AAD57102E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85F8F-811B-42C2-8067-7C7AD5D86705}" type="datetimeFigureOut">
              <a:rPr lang="en-GB" smtClean="0"/>
              <a:t>14/03/2019</a:t>
            </a:fld>
            <a:endParaRPr lang="en-GB"/>
          </a:p>
        </p:txBody>
      </p:sp>
      <p:sp>
        <p:nvSpPr>
          <p:cNvPr id="5" name="Footer Placeholder 4">
            <a:extLst>
              <a:ext uri="{FF2B5EF4-FFF2-40B4-BE49-F238E27FC236}">
                <a16:creationId xmlns:a16="http://schemas.microsoft.com/office/drawing/2014/main" id="{337E839A-990B-4498-BD85-78A7245CDD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16A206-A2D6-419B-900F-387808351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5108D-A509-4456-A553-4E1832EF41BB}" type="slidenum">
              <a:rPr lang="en-GB" smtClean="0"/>
              <a:t>‹#›</a:t>
            </a:fld>
            <a:endParaRPr lang="en-GB"/>
          </a:p>
        </p:txBody>
      </p:sp>
      <p:pic>
        <p:nvPicPr>
          <p:cNvPr id="8" name="Picture 7">
            <a:extLst>
              <a:ext uri="{FF2B5EF4-FFF2-40B4-BE49-F238E27FC236}">
                <a16:creationId xmlns:a16="http://schemas.microsoft.com/office/drawing/2014/main" id="{36DAE52A-352A-4A01-A013-AAC90F4DA2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02887" y="111718"/>
            <a:ext cx="2153230" cy="640371"/>
          </a:xfrm>
          <a:prstGeom prst="rect">
            <a:avLst/>
          </a:prstGeom>
        </p:spPr>
      </p:pic>
    </p:spTree>
    <p:extLst>
      <p:ext uri="{BB962C8B-B14F-4D97-AF65-F5344CB8AC3E}">
        <p14:creationId xmlns:p14="http://schemas.microsoft.com/office/powerpoint/2010/main" val="299504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listair@transformingsystems.co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244FF5-9F90-4FE2-839A-CAD23F469D1D}"/>
              </a:ext>
            </a:extLst>
          </p:cNvPr>
          <p:cNvSpPr/>
          <p:nvPr/>
        </p:nvSpPr>
        <p:spPr>
          <a:xfrm>
            <a:off x="10274" y="2054831"/>
            <a:ext cx="10212513" cy="1388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11" name="Group 10">
            <a:extLst>
              <a:ext uri="{FF2B5EF4-FFF2-40B4-BE49-F238E27FC236}">
                <a16:creationId xmlns:a16="http://schemas.microsoft.com/office/drawing/2014/main" id="{885661A6-E9EC-42E3-9020-19E5A8303105}"/>
              </a:ext>
            </a:extLst>
          </p:cNvPr>
          <p:cNvGrpSpPr/>
          <p:nvPr/>
        </p:nvGrpSpPr>
        <p:grpSpPr>
          <a:xfrm>
            <a:off x="4032000" y="2520000"/>
            <a:ext cx="5715026" cy="1843663"/>
            <a:chOff x="4032000" y="2520000"/>
            <a:chExt cx="5715026" cy="1843663"/>
          </a:xfrm>
        </p:grpSpPr>
        <p:sp>
          <p:nvSpPr>
            <p:cNvPr id="9" name="TextBox 8">
              <a:extLst>
                <a:ext uri="{FF2B5EF4-FFF2-40B4-BE49-F238E27FC236}">
                  <a16:creationId xmlns:a16="http://schemas.microsoft.com/office/drawing/2014/main" id="{92C0460C-7E47-47DD-A049-69E4EBD4B5CD}"/>
                </a:ext>
              </a:extLst>
            </p:cNvPr>
            <p:cNvSpPr txBox="1"/>
            <p:nvPr/>
          </p:nvSpPr>
          <p:spPr>
            <a:xfrm>
              <a:off x="4032000" y="2520000"/>
              <a:ext cx="5715026" cy="1200329"/>
            </a:xfrm>
            <a:prstGeom prst="rect">
              <a:avLst/>
            </a:prstGeom>
            <a:noFill/>
          </p:spPr>
          <p:txBody>
            <a:bodyPr wrap="none" rtlCol="0">
              <a:spAutoFit/>
            </a:bodyPr>
            <a:lstStyle/>
            <a:p>
              <a:r>
                <a:rPr lang="en-GB" sz="7200" dirty="0">
                  <a:solidFill>
                    <a:schemeClr val="bg1"/>
                  </a:solidFill>
                  <a:latin typeface="Roboto Light" panose="02000000000000000000" pitchFamily="2" charset="0"/>
                  <a:ea typeface="Roboto Light" panose="02000000000000000000" pitchFamily="2" charset="0"/>
                </a:rPr>
                <a:t>Transform</a:t>
              </a:r>
              <a:r>
                <a:rPr lang="en-GB" sz="7200" dirty="0">
                  <a:solidFill>
                    <a:srgbClr val="45A2F2"/>
                  </a:solidFill>
                  <a:latin typeface="Roboto Light" panose="02000000000000000000" pitchFamily="2" charset="0"/>
                  <a:ea typeface="Roboto Light" panose="02000000000000000000" pitchFamily="2" charset="0"/>
                </a:rPr>
                <a:t>ing</a:t>
              </a:r>
            </a:p>
          </p:txBody>
        </p:sp>
        <p:sp>
          <p:nvSpPr>
            <p:cNvPr id="10" name="TextBox 9">
              <a:extLst>
                <a:ext uri="{FF2B5EF4-FFF2-40B4-BE49-F238E27FC236}">
                  <a16:creationId xmlns:a16="http://schemas.microsoft.com/office/drawing/2014/main" id="{E88D24C9-CE7A-4090-B04C-3A27C0B9856E}"/>
                </a:ext>
              </a:extLst>
            </p:cNvPr>
            <p:cNvSpPr txBox="1"/>
            <p:nvPr/>
          </p:nvSpPr>
          <p:spPr>
            <a:xfrm>
              <a:off x="6444000" y="3348000"/>
              <a:ext cx="3066865" cy="1015663"/>
            </a:xfrm>
            <a:prstGeom prst="rect">
              <a:avLst/>
            </a:prstGeom>
            <a:noFill/>
          </p:spPr>
          <p:txBody>
            <a:bodyPr wrap="none" rtlCol="0">
              <a:spAutoFit/>
            </a:bodyPr>
            <a:lstStyle/>
            <a:p>
              <a:r>
                <a:rPr lang="en-GB" sz="6000" dirty="0">
                  <a:solidFill>
                    <a:schemeClr val="bg1"/>
                  </a:solidFill>
                  <a:latin typeface="Roboto Light" panose="02000000000000000000" pitchFamily="2" charset="0"/>
                  <a:ea typeface="Roboto Light" panose="02000000000000000000" pitchFamily="2" charset="0"/>
                </a:rPr>
                <a:t>syste</a:t>
              </a:r>
              <a:r>
                <a:rPr lang="en-GB" sz="6000" dirty="0">
                  <a:solidFill>
                    <a:srgbClr val="45A2F2"/>
                  </a:solidFill>
                  <a:latin typeface="Roboto Light" panose="02000000000000000000" pitchFamily="2" charset="0"/>
                  <a:ea typeface="Roboto Light" panose="02000000000000000000" pitchFamily="2" charset="0"/>
                </a:rPr>
                <a:t>ms</a:t>
              </a:r>
            </a:p>
          </p:txBody>
        </p:sp>
      </p:grpSp>
      <p:grpSp>
        <p:nvGrpSpPr>
          <p:cNvPr id="12" name="Group 11">
            <a:extLst>
              <a:ext uri="{FF2B5EF4-FFF2-40B4-BE49-F238E27FC236}">
                <a16:creationId xmlns:a16="http://schemas.microsoft.com/office/drawing/2014/main" id="{37E01E49-9B43-4931-8BC6-3EBB0FCAF339}"/>
              </a:ext>
            </a:extLst>
          </p:cNvPr>
          <p:cNvGrpSpPr/>
          <p:nvPr/>
        </p:nvGrpSpPr>
        <p:grpSpPr>
          <a:xfrm>
            <a:off x="4032000" y="2520000"/>
            <a:ext cx="5715026" cy="1843663"/>
            <a:chOff x="4021726" y="2532147"/>
            <a:chExt cx="5715026" cy="1843663"/>
          </a:xfrm>
        </p:grpSpPr>
        <p:sp>
          <p:nvSpPr>
            <p:cNvPr id="13" name="TextBox 12">
              <a:extLst>
                <a:ext uri="{FF2B5EF4-FFF2-40B4-BE49-F238E27FC236}">
                  <a16:creationId xmlns:a16="http://schemas.microsoft.com/office/drawing/2014/main" id="{945BD639-1BDB-499A-81DA-7F34D2D97532}"/>
                </a:ext>
              </a:extLst>
            </p:cNvPr>
            <p:cNvSpPr txBox="1"/>
            <p:nvPr/>
          </p:nvSpPr>
          <p:spPr>
            <a:xfrm>
              <a:off x="4021726" y="2532147"/>
              <a:ext cx="5715026" cy="1200329"/>
            </a:xfrm>
            <a:prstGeom prst="rect">
              <a:avLst/>
            </a:prstGeom>
            <a:noFill/>
          </p:spPr>
          <p:txBody>
            <a:bodyPr wrap="none" rtlCol="0">
              <a:spAutoFit/>
            </a:bodyPr>
            <a:lstStyle/>
            <a:p>
              <a:r>
                <a:rPr lang="en-GB" sz="7200" dirty="0">
                  <a:solidFill>
                    <a:schemeClr val="bg1"/>
                  </a:solidFill>
                  <a:latin typeface="Roboto Light" panose="02000000000000000000" pitchFamily="2" charset="0"/>
                  <a:ea typeface="Roboto Light" panose="02000000000000000000" pitchFamily="2" charset="0"/>
                </a:rPr>
                <a:t>Transforming</a:t>
              </a:r>
            </a:p>
          </p:txBody>
        </p:sp>
        <p:sp>
          <p:nvSpPr>
            <p:cNvPr id="14" name="TextBox 13">
              <a:extLst>
                <a:ext uri="{FF2B5EF4-FFF2-40B4-BE49-F238E27FC236}">
                  <a16:creationId xmlns:a16="http://schemas.microsoft.com/office/drawing/2014/main" id="{04616155-C5F1-4E24-85C4-F52B95F2E552}"/>
                </a:ext>
              </a:extLst>
            </p:cNvPr>
            <p:cNvSpPr txBox="1"/>
            <p:nvPr/>
          </p:nvSpPr>
          <p:spPr>
            <a:xfrm>
              <a:off x="6433726" y="3360147"/>
              <a:ext cx="3066865" cy="1015663"/>
            </a:xfrm>
            <a:prstGeom prst="rect">
              <a:avLst/>
            </a:prstGeom>
            <a:noFill/>
          </p:spPr>
          <p:txBody>
            <a:bodyPr wrap="none" rtlCol="0">
              <a:spAutoFit/>
            </a:bodyPr>
            <a:lstStyle/>
            <a:p>
              <a:r>
                <a:rPr lang="en-GB" sz="6000" dirty="0">
                  <a:solidFill>
                    <a:schemeClr val="bg1"/>
                  </a:solidFill>
                  <a:latin typeface="Roboto Light" panose="02000000000000000000" pitchFamily="2" charset="0"/>
                  <a:ea typeface="Roboto Light" panose="02000000000000000000" pitchFamily="2" charset="0"/>
                </a:rPr>
                <a:t>systems</a:t>
              </a:r>
            </a:p>
          </p:txBody>
        </p:sp>
      </p:grpSp>
      <p:sp>
        <p:nvSpPr>
          <p:cNvPr id="3" name="Subtitle 2">
            <a:extLst>
              <a:ext uri="{FF2B5EF4-FFF2-40B4-BE49-F238E27FC236}">
                <a16:creationId xmlns:a16="http://schemas.microsoft.com/office/drawing/2014/main" id="{C1EF98DA-BBCF-4741-84E3-19C46C474E65}"/>
              </a:ext>
            </a:extLst>
          </p:cNvPr>
          <p:cNvSpPr>
            <a:spLocks noGrp="1"/>
          </p:cNvSpPr>
          <p:nvPr>
            <p:ph type="subTitle" idx="1"/>
          </p:nvPr>
        </p:nvSpPr>
        <p:spPr>
          <a:xfrm>
            <a:off x="791838" y="1093386"/>
            <a:ext cx="9144000" cy="1655762"/>
          </a:xfrm>
        </p:spPr>
        <p:txBody>
          <a:bodyPr>
            <a:normAutofit/>
          </a:bodyPr>
          <a:lstStyle/>
          <a:p>
            <a:r>
              <a:rPr lang="en-GB" sz="4400" dirty="0"/>
              <a:t>How integrating data in real-time improves pathways of care</a:t>
            </a:r>
          </a:p>
        </p:txBody>
      </p:sp>
      <p:pic>
        <p:nvPicPr>
          <p:cNvPr id="1026" name="Picture 2" descr="Jigsaw of services">
            <a:extLst>
              <a:ext uri="{FF2B5EF4-FFF2-40B4-BE49-F238E27FC236}">
                <a16:creationId xmlns:a16="http://schemas.microsoft.com/office/drawing/2014/main" id="{2F1E4423-08A0-40C5-B896-4231B812C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00391"/>
            <a:ext cx="590550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24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9888-92B2-4D2E-88BE-596D1A876526}"/>
              </a:ext>
            </a:extLst>
          </p:cNvPr>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a:t>Use information as early warning</a:t>
            </a:r>
          </a:p>
        </p:txBody>
      </p:sp>
      <p:pic>
        <p:nvPicPr>
          <p:cNvPr id="15" name="Content Placeholder 3">
            <a:extLst>
              <a:ext uri="{FF2B5EF4-FFF2-40B4-BE49-F238E27FC236}">
                <a16:creationId xmlns:a16="http://schemas.microsoft.com/office/drawing/2014/main" id="{0F3053B4-0377-4876-84C4-9B03F1276B9E}"/>
              </a:ext>
            </a:extLst>
          </p:cNvPr>
          <p:cNvPicPr>
            <a:picLocks noGrp="1" noChangeAspect="1"/>
          </p:cNvPicPr>
          <p:nvPr>
            <p:ph idx="1"/>
          </p:nvPr>
        </p:nvPicPr>
        <p:blipFill rotWithShape="1">
          <a:blip r:embed="rId2"/>
          <a:srcRect t="13220"/>
          <a:stretch/>
        </p:blipFill>
        <p:spPr>
          <a:xfrm>
            <a:off x="20" y="10"/>
            <a:ext cx="12191980" cy="5395902"/>
          </a:xfrm>
          <a:prstGeom prst="rect">
            <a:avLst/>
          </a:prstGeom>
        </p:spPr>
      </p:pic>
    </p:spTree>
    <p:extLst>
      <p:ext uri="{BB962C8B-B14F-4D97-AF65-F5344CB8AC3E}">
        <p14:creationId xmlns:p14="http://schemas.microsoft.com/office/powerpoint/2010/main" val="359368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0A51-5775-44DA-8CCC-57706EF839E1}"/>
              </a:ext>
            </a:extLst>
          </p:cNvPr>
          <p:cNvSpPr>
            <a:spLocks noGrp="1"/>
          </p:cNvSpPr>
          <p:nvPr>
            <p:ph type="title"/>
          </p:nvPr>
        </p:nvSpPr>
        <p:spPr>
          <a:xfrm>
            <a:off x="190425" y="4623273"/>
            <a:ext cx="7834193" cy="1264588"/>
          </a:xfrm>
        </p:spPr>
        <p:txBody>
          <a:bodyPr vert="horz" lIns="91440" tIns="45720" rIns="91440" bIns="45720" rtlCol="0" anchor="ctr">
            <a:normAutofit/>
          </a:bodyPr>
          <a:lstStyle/>
          <a:p>
            <a:r>
              <a:rPr lang="en-US" sz="4200" dirty="0"/>
              <a:t>Link escalation plans to data! </a:t>
            </a:r>
          </a:p>
        </p:txBody>
      </p:sp>
      <p:sp>
        <p:nvSpPr>
          <p:cNvPr id="3" name="TextBox 2">
            <a:extLst>
              <a:ext uri="{FF2B5EF4-FFF2-40B4-BE49-F238E27FC236}">
                <a16:creationId xmlns:a16="http://schemas.microsoft.com/office/drawing/2014/main" id="{D322259C-9D2D-43F2-8BBF-A89E9381F9D2}"/>
              </a:ext>
            </a:extLst>
          </p:cNvPr>
          <p:cNvSpPr txBox="1"/>
          <p:nvPr/>
        </p:nvSpPr>
        <p:spPr>
          <a:xfrm>
            <a:off x="2325799" y="5712376"/>
            <a:ext cx="7834192" cy="954107"/>
          </a:xfrm>
          <a:prstGeom prst="rect">
            <a:avLst/>
          </a:prstGeom>
          <a:noFill/>
        </p:spPr>
        <p:txBody>
          <a:bodyPr wrap="square" rtlCol="0">
            <a:spAutoFit/>
          </a:bodyPr>
          <a:lstStyle/>
          <a:p>
            <a:pPr algn="ctr"/>
            <a:r>
              <a:rPr lang="en-GB" sz="2800" b="1" dirty="0"/>
              <a:t>Initiate whole system response in real-time!</a:t>
            </a:r>
          </a:p>
          <a:p>
            <a:pPr algn="ctr"/>
            <a:r>
              <a:rPr lang="en-GB" sz="2800" b="1" dirty="0"/>
              <a:t>Remove the need for teleconferences</a:t>
            </a:r>
          </a:p>
        </p:txBody>
      </p:sp>
      <p:pic>
        <p:nvPicPr>
          <p:cNvPr id="6" name="Picture 5">
            <a:extLst>
              <a:ext uri="{FF2B5EF4-FFF2-40B4-BE49-F238E27FC236}">
                <a16:creationId xmlns:a16="http://schemas.microsoft.com/office/drawing/2014/main" id="{0085B228-C180-4E96-9B24-ADE97500344D}"/>
              </a:ext>
            </a:extLst>
          </p:cNvPr>
          <p:cNvPicPr>
            <a:picLocks noChangeAspect="1"/>
          </p:cNvPicPr>
          <p:nvPr/>
        </p:nvPicPr>
        <p:blipFill>
          <a:blip r:embed="rId3"/>
          <a:stretch>
            <a:fillRect/>
          </a:stretch>
        </p:blipFill>
        <p:spPr>
          <a:xfrm>
            <a:off x="0" y="0"/>
            <a:ext cx="12192000" cy="5643654"/>
          </a:xfrm>
          <a:prstGeom prst="rect">
            <a:avLst/>
          </a:prstGeom>
        </p:spPr>
      </p:pic>
    </p:spTree>
    <p:extLst>
      <p:ext uri="{BB962C8B-B14F-4D97-AF65-F5344CB8AC3E}">
        <p14:creationId xmlns:p14="http://schemas.microsoft.com/office/powerpoint/2010/main" val="2786501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CF8F25-CF5A-4C9A-9575-1EBB6C575237}"/>
              </a:ext>
            </a:extLst>
          </p:cNvPr>
          <p:cNvPicPr>
            <a:picLocks noChangeAspect="1"/>
          </p:cNvPicPr>
          <p:nvPr/>
        </p:nvPicPr>
        <p:blipFill rotWithShape="1">
          <a:blip r:embed="rId3"/>
          <a:srcRect t="3556" r="11111" b="5535"/>
          <a:stretch/>
        </p:blipFill>
        <p:spPr>
          <a:xfrm>
            <a:off x="-1" y="10"/>
            <a:ext cx="12192000" cy="6857990"/>
          </a:xfrm>
          <a:prstGeom prst="rect">
            <a:avLst/>
          </a:prstGeom>
        </p:spPr>
      </p:pic>
      <p:sp>
        <p:nvSpPr>
          <p:cNvPr id="20" name="Freeform: Shape 15">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17">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5773BE-FEA6-471C-858A-508E71A6A9E0}"/>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300" b="1"/>
              <a:t>NHS Regional Reporting Tool</a:t>
            </a:r>
          </a:p>
        </p:txBody>
      </p:sp>
      <p:sp>
        <p:nvSpPr>
          <p:cNvPr id="4" name="Content Placeholder 3">
            <a:extLst>
              <a:ext uri="{FF2B5EF4-FFF2-40B4-BE49-F238E27FC236}">
                <a16:creationId xmlns:a16="http://schemas.microsoft.com/office/drawing/2014/main" id="{75F61974-2147-4245-8F9D-391516E3D2E7}"/>
              </a:ext>
            </a:extLst>
          </p:cNvPr>
          <p:cNvSpPr>
            <a:spLocks noGrp="1"/>
          </p:cNvSpPr>
          <p:nvPr>
            <p:ph idx="1"/>
          </p:nvPr>
        </p:nvSpPr>
        <p:spPr>
          <a:xfrm>
            <a:off x="520242" y="1774372"/>
            <a:ext cx="4062642" cy="2754086"/>
          </a:xfrm>
        </p:spPr>
        <p:txBody>
          <a:bodyPr vert="horz" lIns="91440" tIns="45720" rIns="91440" bIns="45720" rtlCol="0" anchor="t">
            <a:normAutofit/>
          </a:bodyPr>
          <a:lstStyle/>
          <a:p>
            <a:pPr marL="0" algn="ctr"/>
            <a:r>
              <a:rPr lang="en-US" sz="1800" dirty="0"/>
              <a:t>Automates OPEL Returns</a:t>
            </a:r>
          </a:p>
          <a:p>
            <a:pPr marL="0" algn="ctr"/>
            <a:r>
              <a:rPr lang="en-US" sz="1800" dirty="0"/>
              <a:t>Cuts administrative burden</a:t>
            </a:r>
          </a:p>
          <a:p>
            <a:pPr marL="0" algn="ctr"/>
            <a:r>
              <a:rPr lang="en-US" sz="1800" dirty="0"/>
              <a:t>Reduces need for regional teleconferences</a:t>
            </a:r>
          </a:p>
        </p:txBody>
      </p:sp>
    </p:spTree>
    <p:extLst>
      <p:ext uri="{BB962C8B-B14F-4D97-AF65-F5344CB8AC3E}">
        <p14:creationId xmlns:p14="http://schemas.microsoft.com/office/powerpoint/2010/main" val="209884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6BC5-B4DB-4A85-B242-3880808A6108}"/>
              </a:ext>
            </a:extLst>
          </p:cNvPr>
          <p:cNvSpPr>
            <a:spLocks noGrp="1"/>
          </p:cNvSpPr>
          <p:nvPr>
            <p:ph type="title"/>
          </p:nvPr>
        </p:nvSpPr>
        <p:spPr/>
        <p:txBody>
          <a:bodyPr/>
          <a:lstStyle/>
          <a:p>
            <a:r>
              <a:rPr lang="en-GB" dirty="0"/>
              <a:t>Benefits</a:t>
            </a:r>
          </a:p>
        </p:txBody>
      </p:sp>
      <p:sp>
        <p:nvSpPr>
          <p:cNvPr id="3" name="Content Placeholder 2">
            <a:extLst>
              <a:ext uri="{FF2B5EF4-FFF2-40B4-BE49-F238E27FC236}">
                <a16:creationId xmlns:a16="http://schemas.microsoft.com/office/drawing/2014/main" id="{199C0B63-C699-4F77-B1D8-B9856CCC4BDC}"/>
              </a:ext>
            </a:extLst>
          </p:cNvPr>
          <p:cNvSpPr>
            <a:spLocks noGrp="1"/>
          </p:cNvSpPr>
          <p:nvPr>
            <p:ph idx="1"/>
          </p:nvPr>
        </p:nvSpPr>
        <p:spPr/>
        <p:txBody>
          <a:bodyPr/>
          <a:lstStyle/>
          <a:p>
            <a:r>
              <a:rPr lang="en-GB" dirty="0"/>
              <a:t>Integration of whole system data brings full visibility of capacity and demand</a:t>
            </a:r>
          </a:p>
          <a:p>
            <a:r>
              <a:rPr lang="en-GB" dirty="0"/>
              <a:t>Cuts back on the need for multiple reports and whole system calls</a:t>
            </a:r>
          </a:p>
          <a:p>
            <a:r>
              <a:rPr lang="en-GB" dirty="0"/>
              <a:t>Ability to create multiple views for providers, executive, operational and regional</a:t>
            </a:r>
          </a:p>
          <a:p>
            <a:r>
              <a:rPr lang="en-GB" dirty="0"/>
              <a:t>Ability to take indicators that work for local health economies, using bespoke data (i.e. ‘Golden Patients’, </a:t>
            </a:r>
            <a:r>
              <a:rPr lang="en-GB"/>
              <a:t>stranded discharges etc)</a:t>
            </a:r>
            <a:endParaRPr lang="en-GB" dirty="0"/>
          </a:p>
        </p:txBody>
      </p:sp>
    </p:spTree>
    <p:extLst>
      <p:ext uri="{BB962C8B-B14F-4D97-AF65-F5344CB8AC3E}">
        <p14:creationId xmlns:p14="http://schemas.microsoft.com/office/powerpoint/2010/main" val="3225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03E1C45-723F-4FBB-B13A-311AF6A7AF84}"/>
              </a:ext>
            </a:extLst>
          </p:cNvPr>
          <p:cNvSpPr/>
          <p:nvPr/>
        </p:nvSpPr>
        <p:spPr>
          <a:xfrm>
            <a:off x="678095" y="1654139"/>
            <a:ext cx="3600000" cy="3600000"/>
          </a:xfrm>
          <a:prstGeom prst="ellipse">
            <a:avLst/>
          </a:prstGeom>
          <a:solidFill>
            <a:srgbClr val="45A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AEE6911-610F-4206-98CA-2B035EDF1CD3}"/>
              </a:ext>
            </a:extLst>
          </p:cNvPr>
          <p:cNvPicPr>
            <a:picLocks noChangeAspect="1"/>
          </p:cNvPicPr>
          <p:nvPr/>
        </p:nvPicPr>
        <p:blipFill rotWithShape="1">
          <a:blip r:embed="rId2"/>
          <a:srcRect l="2564" r="5128" b="2422"/>
          <a:stretch/>
        </p:blipFill>
        <p:spPr>
          <a:xfrm>
            <a:off x="4683070" y="1006259"/>
            <a:ext cx="2592288" cy="53285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itle 1">
            <a:extLst>
              <a:ext uri="{FF2B5EF4-FFF2-40B4-BE49-F238E27FC236}">
                <a16:creationId xmlns:a16="http://schemas.microsoft.com/office/drawing/2014/main" id="{5A048CB2-F2B2-4784-B128-9B13FABE4654}"/>
              </a:ext>
            </a:extLst>
          </p:cNvPr>
          <p:cNvSpPr txBox="1">
            <a:spLocks/>
          </p:cNvSpPr>
          <p:nvPr/>
        </p:nvSpPr>
        <p:spPr>
          <a:xfrm>
            <a:off x="273120" y="4076572"/>
            <a:ext cx="3691270" cy="628992"/>
          </a:xfrm>
          <a:prstGeom prst="rect">
            <a:avLst/>
          </a:prstGeom>
        </p:spPr>
        <p:txBody>
          <a:bodyPr vert="horz" lIns="91440" tIns="45720" rIns="91440" bIns="45720" rtlCol="0" anchor="ctr">
            <a:normAutofit/>
          </a:bodyPr>
          <a:lstStyle>
            <a:lvl1pPr algn="r">
              <a:lnSpc>
                <a:spcPct val="90000"/>
              </a:lnSpc>
              <a:spcBef>
                <a:spcPct val="0"/>
              </a:spcBef>
              <a:buNone/>
              <a:defRPr sz="4400">
                <a:solidFill>
                  <a:schemeClr val="accent1"/>
                </a:solidFill>
                <a:latin typeface="Roboto" panose="02000000000000000000" pitchFamily="2" charset="0"/>
                <a:ea typeface="Roboto" panose="02000000000000000000" pitchFamily="2" charset="0"/>
                <a:cs typeface="+mj-cs"/>
              </a:defRPr>
            </a:lvl1pPr>
          </a:lstStyle>
          <a:p>
            <a:r>
              <a:rPr lang="en-US" sz="3600" dirty="0">
                <a:solidFill>
                  <a:schemeClr val="bg1"/>
                </a:solidFill>
                <a:latin typeface="Roboto Light" panose="02000000000000000000" pitchFamily="2" charset="0"/>
                <a:ea typeface="Roboto Light" panose="02000000000000000000" pitchFamily="2" charset="0"/>
              </a:rPr>
              <a:t>Questions?</a:t>
            </a:r>
            <a:endParaRPr lang="en-GB" sz="3600" dirty="0">
              <a:solidFill>
                <a:schemeClr val="bg1"/>
              </a:solidFill>
              <a:latin typeface="Roboto Light" panose="02000000000000000000" pitchFamily="2" charset="0"/>
              <a:ea typeface="Roboto Light" panose="02000000000000000000" pitchFamily="2" charset="0"/>
            </a:endParaRPr>
          </a:p>
        </p:txBody>
      </p:sp>
      <p:sp>
        <p:nvSpPr>
          <p:cNvPr id="2" name="TextBox 1">
            <a:extLst>
              <a:ext uri="{FF2B5EF4-FFF2-40B4-BE49-F238E27FC236}">
                <a16:creationId xmlns:a16="http://schemas.microsoft.com/office/drawing/2014/main" id="{4DC978CA-7646-4134-86F4-54AF707CC3D7}"/>
              </a:ext>
            </a:extLst>
          </p:cNvPr>
          <p:cNvSpPr txBox="1"/>
          <p:nvPr/>
        </p:nvSpPr>
        <p:spPr>
          <a:xfrm>
            <a:off x="7680333" y="3429000"/>
            <a:ext cx="4455995" cy="1477328"/>
          </a:xfrm>
          <a:prstGeom prst="rect">
            <a:avLst/>
          </a:prstGeom>
          <a:noFill/>
        </p:spPr>
        <p:txBody>
          <a:bodyPr wrap="square" rtlCol="0">
            <a:spAutoFit/>
          </a:bodyPr>
          <a:lstStyle/>
          <a:p>
            <a:r>
              <a:rPr lang="en-GB" dirty="0"/>
              <a:t>Alistair Martin</a:t>
            </a:r>
          </a:p>
          <a:p>
            <a:r>
              <a:rPr lang="en-GB" dirty="0"/>
              <a:t>Chief Commercial Officer</a:t>
            </a:r>
          </a:p>
          <a:p>
            <a:r>
              <a:rPr lang="en-GB" dirty="0"/>
              <a:t>Transforming Systems</a:t>
            </a:r>
          </a:p>
          <a:p>
            <a:r>
              <a:rPr lang="en-GB" dirty="0"/>
              <a:t>Email: </a:t>
            </a:r>
            <a:r>
              <a:rPr lang="en-GB" dirty="0">
                <a:hlinkClick r:id="rId3"/>
              </a:rPr>
              <a:t>Alistair@transformingsystems.com</a:t>
            </a:r>
            <a:endParaRPr lang="en-GB" dirty="0"/>
          </a:p>
          <a:p>
            <a:r>
              <a:rPr lang="en-GB" dirty="0"/>
              <a:t>Tel: +44 (0)7887 716759</a:t>
            </a:r>
          </a:p>
        </p:txBody>
      </p:sp>
    </p:spTree>
    <p:extLst>
      <p:ext uri="{BB962C8B-B14F-4D97-AF65-F5344CB8AC3E}">
        <p14:creationId xmlns:p14="http://schemas.microsoft.com/office/powerpoint/2010/main" val="393080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613A-742E-4362-8B11-0D870D95F61C}"/>
              </a:ext>
            </a:extLst>
          </p:cNvPr>
          <p:cNvSpPr>
            <a:spLocks noGrp="1"/>
          </p:cNvSpPr>
          <p:nvPr>
            <p:ph type="title"/>
          </p:nvPr>
        </p:nvSpPr>
        <p:spPr/>
        <p:txBody>
          <a:bodyPr/>
          <a:lstStyle/>
          <a:p>
            <a:r>
              <a:rPr lang="en-GB" dirty="0"/>
              <a:t>Case Studies – Hospital Operations</a:t>
            </a:r>
          </a:p>
        </p:txBody>
      </p:sp>
      <p:sp>
        <p:nvSpPr>
          <p:cNvPr id="3" name="Content Placeholder 2">
            <a:extLst>
              <a:ext uri="{FF2B5EF4-FFF2-40B4-BE49-F238E27FC236}">
                <a16:creationId xmlns:a16="http://schemas.microsoft.com/office/drawing/2014/main" id="{37AD325A-D250-4CFA-9AC6-162BE84E3511}"/>
              </a:ext>
            </a:extLst>
          </p:cNvPr>
          <p:cNvSpPr>
            <a:spLocks noGrp="1"/>
          </p:cNvSpPr>
          <p:nvPr>
            <p:ph idx="1"/>
          </p:nvPr>
        </p:nvSpPr>
        <p:spPr/>
        <p:txBody>
          <a:bodyPr>
            <a:normAutofit fontScale="92500" lnSpcReduction="10000"/>
          </a:bodyPr>
          <a:lstStyle/>
          <a:p>
            <a:pPr marL="0" indent="0">
              <a:buNone/>
            </a:pPr>
            <a:r>
              <a:rPr lang="en-GB" b="1" dirty="0"/>
              <a:t>John Ferguson, General Manager for Acute and Emergency Medicine, Medway Foundation Trust: </a:t>
            </a:r>
          </a:p>
          <a:p>
            <a:pPr marL="0" indent="0">
              <a:buNone/>
            </a:pPr>
            <a:endParaRPr lang="en-GB" dirty="0"/>
          </a:p>
          <a:p>
            <a:r>
              <a:rPr lang="en-GB" i="1" dirty="0"/>
              <a:t>“Since the trust has had SHREWD, we can see where we sit in the wider picture for the first time. This has meant that I can see which levers to pull and they aren’t what we may previously have assumed they were. This in turn means that I am able to plan my escalation actions with confidence that we will be reaching for the right solutions. As my community based partners are using SHREWD, I have received offers of help I didn’t ask for because they can see that they are operating at OPEL 1 or 2 whilst the hospital trust is operating at OPEL 3 or 4. Once you have it you couldn’t be without it” </a:t>
            </a:r>
            <a:endParaRPr lang="en-GB" dirty="0"/>
          </a:p>
        </p:txBody>
      </p:sp>
    </p:spTree>
    <p:extLst>
      <p:ext uri="{BB962C8B-B14F-4D97-AF65-F5344CB8AC3E}">
        <p14:creationId xmlns:p14="http://schemas.microsoft.com/office/powerpoint/2010/main" val="298229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0195-573F-4DCB-A397-AE68B61F9624}"/>
              </a:ext>
            </a:extLst>
          </p:cNvPr>
          <p:cNvSpPr>
            <a:spLocks noGrp="1"/>
          </p:cNvSpPr>
          <p:nvPr>
            <p:ph type="title"/>
          </p:nvPr>
        </p:nvSpPr>
        <p:spPr/>
        <p:txBody>
          <a:bodyPr/>
          <a:lstStyle/>
          <a:p>
            <a:r>
              <a:rPr lang="en-GB" dirty="0"/>
              <a:t>Case Studies – Local Authority</a:t>
            </a:r>
          </a:p>
        </p:txBody>
      </p:sp>
      <p:sp>
        <p:nvSpPr>
          <p:cNvPr id="3" name="Content Placeholder 2">
            <a:extLst>
              <a:ext uri="{FF2B5EF4-FFF2-40B4-BE49-F238E27FC236}">
                <a16:creationId xmlns:a16="http://schemas.microsoft.com/office/drawing/2014/main" id="{11FD3AAE-2E6B-4BB3-A7A9-35ECCE1F7137}"/>
              </a:ext>
            </a:extLst>
          </p:cNvPr>
          <p:cNvSpPr>
            <a:spLocks noGrp="1"/>
          </p:cNvSpPr>
          <p:nvPr>
            <p:ph idx="1"/>
          </p:nvPr>
        </p:nvSpPr>
        <p:spPr/>
        <p:txBody>
          <a:bodyPr>
            <a:normAutofit fontScale="92500" lnSpcReduction="10000"/>
          </a:bodyPr>
          <a:lstStyle/>
          <a:p>
            <a:pPr marL="0" indent="0">
              <a:buNone/>
            </a:pPr>
            <a:r>
              <a:rPr lang="en-GB" b="1" dirty="0"/>
              <a:t>Lorretta Rogers, Coastal Operations Manager, West Sussex County Council </a:t>
            </a:r>
            <a:endParaRPr lang="en-GB" dirty="0"/>
          </a:p>
          <a:p>
            <a:r>
              <a:rPr lang="en-GB" b="1" i="1" dirty="0"/>
              <a:t>“</a:t>
            </a:r>
            <a:r>
              <a:rPr lang="en-GB" i="1" dirty="0"/>
              <a:t>As social care Operations manager in a health and social care system, where the local authority are the sole funder for a number of Discharge to Assess beds in the community, it is imperative for me to be able to keep track of bed usage and ensure that vacancies are being pro-actively managed. </a:t>
            </a:r>
            <a:endParaRPr lang="en-GB" dirty="0"/>
          </a:p>
          <a:p>
            <a:r>
              <a:rPr lang="en-GB" i="1" dirty="0"/>
              <a:t>SHREWD has enabled me to add escalation actions, which will automatically alert me if bed occupancy drops to a certain level – this then reminds me to take action in a timely manner, to reduce the vacancy level. </a:t>
            </a:r>
            <a:endParaRPr lang="en-GB" dirty="0"/>
          </a:p>
          <a:p>
            <a:r>
              <a:rPr lang="en-GB" i="1" dirty="0"/>
              <a:t>This supports flow in the system, ensures effective use of scarce resources and is financially efficient” </a:t>
            </a:r>
            <a:endParaRPr lang="en-GB" dirty="0"/>
          </a:p>
        </p:txBody>
      </p:sp>
    </p:spTree>
    <p:extLst>
      <p:ext uri="{BB962C8B-B14F-4D97-AF65-F5344CB8AC3E}">
        <p14:creationId xmlns:p14="http://schemas.microsoft.com/office/powerpoint/2010/main" val="369968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FE53-5211-4E5C-AAF8-E61C3A106A51}"/>
              </a:ext>
            </a:extLst>
          </p:cNvPr>
          <p:cNvSpPr>
            <a:spLocks noGrp="1"/>
          </p:cNvSpPr>
          <p:nvPr>
            <p:ph type="title"/>
          </p:nvPr>
        </p:nvSpPr>
        <p:spPr/>
        <p:txBody>
          <a:bodyPr/>
          <a:lstStyle/>
          <a:p>
            <a:r>
              <a:rPr lang="en-GB" dirty="0"/>
              <a:t>Case Studies – Local Authority</a:t>
            </a:r>
          </a:p>
        </p:txBody>
      </p:sp>
      <p:sp>
        <p:nvSpPr>
          <p:cNvPr id="3" name="Content Placeholder 2">
            <a:extLst>
              <a:ext uri="{FF2B5EF4-FFF2-40B4-BE49-F238E27FC236}">
                <a16:creationId xmlns:a16="http://schemas.microsoft.com/office/drawing/2014/main" id="{EF5EC483-C106-455A-A3EB-31EC3CCFD27E}"/>
              </a:ext>
            </a:extLst>
          </p:cNvPr>
          <p:cNvSpPr>
            <a:spLocks noGrp="1"/>
          </p:cNvSpPr>
          <p:nvPr>
            <p:ph idx="1"/>
          </p:nvPr>
        </p:nvSpPr>
        <p:spPr/>
        <p:txBody>
          <a:bodyPr>
            <a:normAutofit lnSpcReduction="10000"/>
          </a:bodyPr>
          <a:lstStyle/>
          <a:p>
            <a:pPr marL="0" indent="0">
              <a:buNone/>
            </a:pPr>
            <a:r>
              <a:rPr lang="en-GB" b="1" dirty="0"/>
              <a:t>Jacqui West, Health Interface Manager (County Wide), Kent County Council: </a:t>
            </a:r>
            <a:endParaRPr lang="en-GB" dirty="0"/>
          </a:p>
          <a:p>
            <a:r>
              <a:rPr lang="en-GB" i="1" dirty="0"/>
              <a:t>“SHREWD Resilience has enabled me to supply real time data to council management and operational partners, which we weren’t previously able to do. Not only has this facilitated more meaningful day to day operational decision making both internally and with partners, it has enabled us to build an operational evidence base to inform management decisions related to service redesign. The SHREWD indicators are also identified in the System Resilience Plan. They are vital to the action plan which gives directives and action to staff at all levels in times of pressure.” </a:t>
            </a:r>
            <a:endParaRPr lang="en-GB" dirty="0"/>
          </a:p>
        </p:txBody>
      </p:sp>
    </p:spTree>
    <p:extLst>
      <p:ext uri="{BB962C8B-B14F-4D97-AF65-F5344CB8AC3E}">
        <p14:creationId xmlns:p14="http://schemas.microsoft.com/office/powerpoint/2010/main" val="171333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1AD8-8D14-43D6-83A4-9F0F07BFBE68}"/>
              </a:ext>
            </a:extLst>
          </p:cNvPr>
          <p:cNvSpPr>
            <a:spLocks noGrp="1"/>
          </p:cNvSpPr>
          <p:nvPr>
            <p:ph type="title"/>
          </p:nvPr>
        </p:nvSpPr>
        <p:spPr/>
        <p:txBody>
          <a:bodyPr/>
          <a:lstStyle/>
          <a:p>
            <a:r>
              <a:rPr lang="en-GB" dirty="0"/>
              <a:t>What We Do</a:t>
            </a:r>
          </a:p>
        </p:txBody>
      </p:sp>
      <p:sp>
        <p:nvSpPr>
          <p:cNvPr id="3" name="Content Placeholder 2">
            <a:extLst>
              <a:ext uri="{FF2B5EF4-FFF2-40B4-BE49-F238E27FC236}">
                <a16:creationId xmlns:a16="http://schemas.microsoft.com/office/drawing/2014/main" id="{B1EEC0C9-A923-43BC-8F52-34B542B35207}"/>
              </a:ext>
            </a:extLst>
          </p:cNvPr>
          <p:cNvSpPr>
            <a:spLocks noGrp="1"/>
          </p:cNvSpPr>
          <p:nvPr>
            <p:ph idx="1"/>
          </p:nvPr>
        </p:nvSpPr>
        <p:spPr>
          <a:xfrm>
            <a:off x="838199" y="1825625"/>
            <a:ext cx="10233611" cy="4351338"/>
          </a:xfrm>
        </p:spPr>
        <p:txBody>
          <a:bodyPr/>
          <a:lstStyle/>
          <a:p>
            <a:r>
              <a:rPr lang="en-GB" dirty="0"/>
              <a:t>A data sharing company</a:t>
            </a:r>
          </a:p>
          <a:p>
            <a:r>
              <a:rPr lang="en-GB" dirty="0"/>
              <a:t>Offering totally interoperable data sharing solutions</a:t>
            </a:r>
          </a:p>
          <a:p>
            <a:r>
              <a:rPr lang="en-GB" dirty="0"/>
              <a:t>Using real-time data</a:t>
            </a:r>
          </a:p>
          <a:p>
            <a:r>
              <a:rPr lang="en-GB" dirty="0"/>
              <a:t>Combining technology with expert operational knowledge </a:t>
            </a:r>
          </a:p>
          <a:p>
            <a:r>
              <a:rPr lang="en-GB" dirty="0"/>
              <a:t>Highly visual Web and App UIs sit alongside real-time data</a:t>
            </a:r>
          </a:p>
          <a:p>
            <a:r>
              <a:rPr lang="en-GB" dirty="0"/>
              <a:t>Went to market in October 2015</a:t>
            </a:r>
          </a:p>
          <a:p>
            <a:r>
              <a:rPr lang="en-GB" dirty="0"/>
              <a:t>Now across 40 different health economies across the UK</a:t>
            </a:r>
          </a:p>
          <a:p>
            <a:r>
              <a:rPr lang="en-GB" dirty="0"/>
              <a:t>40 WTEs (30 data scientists)</a:t>
            </a:r>
          </a:p>
          <a:p>
            <a:endParaRPr lang="en-GB" dirty="0"/>
          </a:p>
          <a:p>
            <a:endParaRPr lang="en-GB" dirty="0"/>
          </a:p>
          <a:p>
            <a:endParaRPr lang="en-GB" dirty="0"/>
          </a:p>
        </p:txBody>
      </p:sp>
    </p:spTree>
    <p:extLst>
      <p:ext uri="{BB962C8B-B14F-4D97-AF65-F5344CB8AC3E}">
        <p14:creationId xmlns:p14="http://schemas.microsoft.com/office/powerpoint/2010/main" val="41700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09F042-48D8-4C80-B77B-D7B112D7117D}"/>
              </a:ext>
            </a:extLst>
          </p:cNvPr>
          <p:cNvPicPr>
            <a:picLocks noChangeAspect="1"/>
          </p:cNvPicPr>
          <p:nvPr/>
        </p:nvPicPr>
        <p:blipFill>
          <a:blip r:embed="rId3"/>
          <a:stretch>
            <a:fillRect/>
          </a:stretch>
        </p:blipFill>
        <p:spPr>
          <a:xfrm>
            <a:off x="4309461" y="-4"/>
            <a:ext cx="8306113" cy="6858000"/>
          </a:xfrm>
          <a:prstGeom prst="rect">
            <a:avLst/>
          </a:prstGeom>
        </p:spPr>
      </p:pic>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F86B20-A02B-4883-AE36-C7AA73A831D0}"/>
              </a:ext>
            </a:extLst>
          </p:cNvPr>
          <p:cNvSpPr>
            <a:spLocks noGrp="1"/>
          </p:cNvSpPr>
          <p:nvPr>
            <p:ph type="title"/>
          </p:nvPr>
        </p:nvSpPr>
        <p:spPr>
          <a:xfrm>
            <a:off x="966951" y="1204108"/>
            <a:ext cx="2845289" cy="1781175"/>
          </a:xfrm>
        </p:spPr>
        <p:txBody>
          <a:bodyPr vert="horz" lIns="91440" tIns="45720" rIns="91440" bIns="45720" rtlCol="0" anchor="ctr">
            <a:normAutofit fontScale="90000"/>
          </a:bodyPr>
          <a:lstStyle/>
          <a:p>
            <a:r>
              <a:rPr lang="en-US" sz="3000" b="1" kern="1200" dirty="0">
                <a:solidFill>
                  <a:srgbClr val="FFFFFF"/>
                </a:solidFill>
                <a:latin typeface="+mj-lt"/>
                <a:ea typeface="+mj-ea"/>
                <a:cs typeface="+mj-cs"/>
              </a:rPr>
              <a:t>SHREWD: </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A real-time Operational tool for Urgent Care</a:t>
            </a:r>
            <a:br>
              <a:rPr lang="en-US" sz="3000" kern="1200" dirty="0">
                <a:solidFill>
                  <a:srgbClr val="FFFFFF"/>
                </a:solidFill>
                <a:latin typeface="+mj-lt"/>
                <a:ea typeface="+mj-ea"/>
                <a:cs typeface="+mj-cs"/>
              </a:rPr>
            </a:br>
            <a:endParaRPr lang="en-US" sz="3000" kern="1200" dirty="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id="{8F23D542-6F78-4DB3-A498-46954F178445}"/>
              </a:ext>
            </a:extLst>
          </p:cNvPr>
          <p:cNvSpPr>
            <a:spLocks noGrp="1"/>
          </p:cNvSpPr>
          <p:nvPr>
            <p:ph type="body" sz="half" idx="2"/>
          </p:nvPr>
        </p:nvSpPr>
        <p:spPr>
          <a:xfrm>
            <a:off x="717423" y="3705187"/>
            <a:ext cx="3592038" cy="2916742"/>
          </a:xfrm>
        </p:spPr>
        <p:txBody>
          <a:bodyPr vert="horz" lIns="91440" tIns="45720" rIns="91440" bIns="45720" rtlCol="0">
            <a:normAutofit/>
          </a:bodyPr>
          <a:lstStyle/>
          <a:p>
            <a:r>
              <a:rPr lang="en-US" sz="1800" b="1" dirty="0"/>
              <a:t>The Problem:</a:t>
            </a:r>
          </a:p>
          <a:p>
            <a:r>
              <a:rPr lang="en-US" sz="1800" dirty="0"/>
              <a:t>Hospitals manage 18-20% of the total urgent care pathway</a:t>
            </a:r>
          </a:p>
          <a:p>
            <a:r>
              <a:rPr lang="en-US" sz="1800" dirty="0"/>
              <a:t>Pressure is most visible across Emergency Services</a:t>
            </a:r>
          </a:p>
          <a:p>
            <a:r>
              <a:rPr lang="en-US" sz="1800" dirty="0"/>
              <a:t>Capacity exists across the whole system</a:t>
            </a:r>
          </a:p>
          <a:p>
            <a:r>
              <a:rPr lang="en-US" sz="1800" dirty="0"/>
              <a:t>Improving utilization across the pathway disperses pressure</a:t>
            </a:r>
          </a:p>
        </p:txBody>
      </p:sp>
      <p:pic>
        <p:nvPicPr>
          <p:cNvPr id="11" name="Picture 10">
            <a:extLst>
              <a:ext uri="{FF2B5EF4-FFF2-40B4-BE49-F238E27FC236}">
                <a16:creationId xmlns:a16="http://schemas.microsoft.com/office/drawing/2014/main" id="{66697A67-BA68-47A4-A866-40B6D16C7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9574" y="121025"/>
            <a:ext cx="2404392" cy="663805"/>
          </a:xfrm>
          <a:prstGeom prst="rect">
            <a:avLst/>
          </a:prstGeom>
        </p:spPr>
      </p:pic>
    </p:spTree>
    <p:extLst>
      <p:ext uri="{BB962C8B-B14F-4D97-AF65-F5344CB8AC3E}">
        <p14:creationId xmlns:p14="http://schemas.microsoft.com/office/powerpoint/2010/main" val="36753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9D678B0-95E0-40D7-87ED-C3AB06151D6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Our data architecture</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96744295-001D-4370-9D91-5CBC4E6119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1253917"/>
            <a:ext cx="6553545" cy="4358107"/>
          </a:xfrm>
          <a:prstGeom prst="rect">
            <a:avLst/>
          </a:prstGeom>
        </p:spPr>
      </p:pic>
    </p:spTree>
    <p:extLst>
      <p:ext uri="{BB962C8B-B14F-4D97-AF65-F5344CB8AC3E}">
        <p14:creationId xmlns:p14="http://schemas.microsoft.com/office/powerpoint/2010/main" val="391910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0C83A1-1382-430E-AC5A-4568574975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814" y="643466"/>
            <a:ext cx="10870372" cy="5571067"/>
          </a:xfrm>
          <a:prstGeom prst="rect">
            <a:avLst/>
          </a:prstGeom>
        </p:spPr>
      </p:pic>
    </p:spTree>
    <p:extLst>
      <p:ext uri="{BB962C8B-B14F-4D97-AF65-F5344CB8AC3E}">
        <p14:creationId xmlns:p14="http://schemas.microsoft.com/office/powerpoint/2010/main" val="408116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2F7157-9FA0-4957-834B-28D37172835B}"/>
              </a:ext>
            </a:extLst>
          </p:cNvPr>
          <p:cNvPicPr/>
          <p:nvPr/>
        </p:nvPicPr>
        <p:blipFill rotWithShape="1">
          <a:blip r:embed="rId3">
            <a:alphaModFix amt="50000"/>
            <a:extLst>
              <a:ext uri="{28A0092B-C50C-407E-A947-70E740481C1C}">
                <a14:useLocalDpi xmlns:a14="http://schemas.microsoft.com/office/drawing/2010/main" val="0"/>
              </a:ext>
            </a:extLst>
          </a:blip>
          <a:srcRect t="15730"/>
          <a:stretch/>
        </p:blipFill>
        <p:spPr bwMode="auto">
          <a:xfrm>
            <a:off x="20" y="1"/>
            <a:ext cx="12191980" cy="6857999"/>
          </a:xfrm>
          <a:prstGeom prst="rect">
            <a:avLst/>
          </a:prstGeom>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5170F3D0-9DB8-47D2-8FE4-0F1F431427FE}"/>
              </a:ext>
            </a:extLst>
          </p:cNvPr>
          <p:cNvSpPr>
            <a:spLocks noGrp="1"/>
          </p:cNvSpPr>
          <p:nvPr>
            <p:ph type="title"/>
          </p:nvPr>
        </p:nvSpPr>
        <p:spPr/>
        <p:txBody>
          <a:bodyPr vert="horz" lIns="91440" tIns="45720" rIns="91440" bIns="45720" rtlCol="0" anchor="b">
            <a:normAutofit fontScale="90000"/>
          </a:bodyPr>
          <a:lstStyle/>
          <a:p>
            <a:r>
              <a:rPr lang="en-US" sz="5100" dirty="0">
                <a:solidFill>
                  <a:srgbClr val="FFFFFF"/>
                </a:solidFill>
              </a:rPr>
              <a:t>How we are scaling now</a:t>
            </a:r>
            <a:br>
              <a:rPr lang="en-US" sz="5100" dirty="0">
                <a:solidFill>
                  <a:srgbClr val="FFFFFF"/>
                </a:solidFill>
              </a:rPr>
            </a:br>
            <a:endParaRPr lang="en-US" sz="5100" dirty="0">
              <a:solidFill>
                <a:srgbClr val="FFFFFF"/>
              </a:solidFill>
            </a:endParaRPr>
          </a:p>
        </p:txBody>
      </p:sp>
      <p:sp>
        <p:nvSpPr>
          <p:cNvPr id="2" name="Content Placeholder 1">
            <a:extLst>
              <a:ext uri="{FF2B5EF4-FFF2-40B4-BE49-F238E27FC236}">
                <a16:creationId xmlns:a16="http://schemas.microsoft.com/office/drawing/2014/main" id="{8DF037B3-DA8D-4C40-AACB-364A470D6290}"/>
              </a:ext>
            </a:extLst>
          </p:cNvPr>
          <p:cNvSpPr>
            <a:spLocks noGrp="1"/>
          </p:cNvSpPr>
          <p:nvPr>
            <p:ph idx="1"/>
          </p:nvPr>
        </p:nvSpPr>
        <p:spPr>
          <a:xfrm>
            <a:off x="365109" y="1203440"/>
            <a:ext cx="10515600" cy="3070903"/>
          </a:xfrm>
        </p:spPr>
        <p:txBody>
          <a:bodyPr>
            <a:normAutofit/>
          </a:bodyPr>
          <a:lstStyle/>
          <a:p>
            <a:r>
              <a:rPr lang="en-GB" dirty="0"/>
              <a:t>Quality Development</a:t>
            </a:r>
          </a:p>
          <a:p>
            <a:r>
              <a:rPr lang="en-GB" dirty="0"/>
              <a:t>Tools that solve customer problems</a:t>
            </a:r>
          </a:p>
          <a:p>
            <a:r>
              <a:rPr lang="en-GB" dirty="0"/>
              <a:t>Rapid Deployment &amp; Embedding</a:t>
            </a:r>
          </a:p>
          <a:p>
            <a:r>
              <a:rPr lang="en-GB" dirty="0"/>
              <a:t>Customer design</a:t>
            </a:r>
          </a:p>
          <a:p>
            <a:r>
              <a:rPr lang="en-GB" dirty="0"/>
              <a:t>Ongoing support</a:t>
            </a:r>
          </a:p>
          <a:p>
            <a:pPr marL="0" indent="0">
              <a:buNone/>
            </a:pPr>
            <a:endParaRPr lang="en-GB" dirty="0"/>
          </a:p>
          <a:p>
            <a:endParaRPr lang="en-GB" dirty="0"/>
          </a:p>
          <a:p>
            <a:endParaRPr lang="en-GB" dirty="0"/>
          </a:p>
        </p:txBody>
      </p:sp>
      <p:sp>
        <p:nvSpPr>
          <p:cNvPr id="3" name="TextBox 2">
            <a:extLst>
              <a:ext uri="{FF2B5EF4-FFF2-40B4-BE49-F238E27FC236}">
                <a16:creationId xmlns:a16="http://schemas.microsoft.com/office/drawing/2014/main" id="{CD6C5EEE-6120-4BC3-ABFA-5B1190D01AC6}"/>
              </a:ext>
            </a:extLst>
          </p:cNvPr>
          <p:cNvSpPr txBox="1"/>
          <p:nvPr/>
        </p:nvSpPr>
        <p:spPr>
          <a:xfrm>
            <a:off x="8602349" y="5112658"/>
            <a:ext cx="3663424" cy="1384995"/>
          </a:xfrm>
          <a:prstGeom prst="rect">
            <a:avLst/>
          </a:prstGeom>
          <a:noFill/>
        </p:spPr>
        <p:txBody>
          <a:bodyPr wrap="square" rtlCol="0">
            <a:spAutoFit/>
          </a:bodyPr>
          <a:lstStyle/>
          <a:p>
            <a:r>
              <a:rPr lang="en-GB" sz="2800" dirty="0"/>
              <a:t>Key Points:</a:t>
            </a:r>
          </a:p>
          <a:p>
            <a:r>
              <a:rPr lang="en-GB" sz="2800" dirty="0"/>
              <a:t>MUST BE low effort</a:t>
            </a:r>
          </a:p>
          <a:p>
            <a:r>
              <a:rPr lang="en-GB" sz="2800" dirty="0"/>
              <a:t>MUST BE low cost</a:t>
            </a:r>
          </a:p>
        </p:txBody>
      </p:sp>
    </p:spTree>
    <p:extLst>
      <p:ext uri="{BB962C8B-B14F-4D97-AF65-F5344CB8AC3E}">
        <p14:creationId xmlns:p14="http://schemas.microsoft.com/office/powerpoint/2010/main" val="6028633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6A5EE-9857-4EEB-9402-85F2A82112DE}"/>
              </a:ext>
            </a:extLst>
          </p:cNvPr>
          <p:cNvSpPr>
            <a:spLocks noGrp="1"/>
          </p:cNvSpPr>
          <p:nvPr>
            <p:ph type="title"/>
          </p:nvPr>
        </p:nvSpPr>
        <p:spPr>
          <a:xfrm>
            <a:off x="450275" y="254288"/>
            <a:ext cx="10688782" cy="1325563"/>
          </a:xfrm>
        </p:spPr>
        <p:txBody>
          <a:bodyPr/>
          <a:lstStyle/>
          <a:p>
            <a:r>
              <a:rPr lang="en-GB" b="1" dirty="0"/>
              <a:t>SHREWD Operations – Real-time data benefits</a:t>
            </a:r>
          </a:p>
        </p:txBody>
      </p:sp>
      <p:pic>
        <p:nvPicPr>
          <p:cNvPr id="6" name="Content Placeholder 5" descr="A screenshot of a cell phone&#10;&#10;Description generated with very high confidence">
            <a:extLst>
              <a:ext uri="{FF2B5EF4-FFF2-40B4-BE49-F238E27FC236}">
                <a16:creationId xmlns:a16="http://schemas.microsoft.com/office/drawing/2014/main" id="{06228834-DBE8-4B0F-B765-0922CBC7BC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8425" y="1556209"/>
            <a:ext cx="2671348" cy="5316080"/>
          </a:xfrm>
        </p:spPr>
      </p:pic>
      <p:pic>
        <p:nvPicPr>
          <p:cNvPr id="13" name="Picture 12">
            <a:extLst>
              <a:ext uri="{FF2B5EF4-FFF2-40B4-BE49-F238E27FC236}">
                <a16:creationId xmlns:a16="http://schemas.microsoft.com/office/drawing/2014/main" id="{4633E8E9-2D4F-4276-9E77-8970C3124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27" y="1669905"/>
            <a:ext cx="2614215" cy="5202383"/>
          </a:xfrm>
          <a:prstGeom prst="rect">
            <a:avLst/>
          </a:prstGeom>
        </p:spPr>
      </p:pic>
      <p:graphicFrame>
        <p:nvGraphicFramePr>
          <p:cNvPr id="3" name="Diagram 2">
            <a:extLst>
              <a:ext uri="{FF2B5EF4-FFF2-40B4-BE49-F238E27FC236}">
                <a16:creationId xmlns:a16="http://schemas.microsoft.com/office/drawing/2014/main" id="{8DD1598E-0FD3-4D2F-945A-0D8BE431F64E}"/>
              </a:ext>
            </a:extLst>
          </p:cNvPr>
          <p:cNvGraphicFramePr/>
          <p:nvPr>
            <p:extLst/>
          </p:nvPr>
        </p:nvGraphicFramePr>
        <p:xfrm>
          <a:off x="3007725" y="1556209"/>
          <a:ext cx="6353717" cy="46552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4951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2AC142-6FD6-4603-A02E-BFFCA37BEEEA}"/>
              </a:ext>
            </a:extLst>
          </p:cNvPr>
          <p:cNvPicPr>
            <a:picLocks noChangeAspect="1"/>
          </p:cNvPicPr>
          <p:nvPr/>
        </p:nvPicPr>
        <p:blipFill rotWithShape="1">
          <a:blip r:embed="rId2"/>
          <a:srcRect r="7999" b="-1"/>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2ABAD-23C6-4AD3-BBF4-7925ABC7BC73}"/>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b="1" dirty="0">
                <a:solidFill>
                  <a:schemeClr val="tx1">
                    <a:lumMod val="85000"/>
                    <a:lumOff val="15000"/>
                  </a:schemeClr>
                </a:solidFill>
              </a:rPr>
              <a:t>SHREWD Overview</a:t>
            </a:r>
          </a:p>
        </p:txBody>
      </p:sp>
      <p:cxnSp>
        <p:nvCxnSpPr>
          <p:cNvPr id="20" name="Straight Connector 1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42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DF2ED4-802A-46F1-9818-269FA76D32E7}"/>
              </a:ext>
            </a:extLst>
          </p:cNvPr>
          <p:cNvSpPr>
            <a:spLocks noGrp="1"/>
          </p:cNvSpPr>
          <p:nvPr>
            <p:ph type="ctrTitle"/>
          </p:nvPr>
        </p:nvSpPr>
        <p:spPr>
          <a:xfrm>
            <a:off x="838200" y="5534025"/>
            <a:ext cx="10515600" cy="822326"/>
          </a:xfrm>
        </p:spPr>
        <p:txBody>
          <a:bodyPr vert="horz" lIns="91440" tIns="45720" rIns="91440" bIns="45720" rtlCol="0" anchor="ctr">
            <a:normAutofit/>
          </a:bodyPr>
          <a:lstStyle/>
          <a:p>
            <a:r>
              <a:rPr lang="en-US" sz="3400" b="1" dirty="0"/>
              <a:t>See Thresholds and trends: give context across the system</a:t>
            </a:r>
          </a:p>
        </p:txBody>
      </p:sp>
      <p:pic>
        <p:nvPicPr>
          <p:cNvPr id="2" name="Picture 1">
            <a:extLst>
              <a:ext uri="{FF2B5EF4-FFF2-40B4-BE49-F238E27FC236}">
                <a16:creationId xmlns:a16="http://schemas.microsoft.com/office/drawing/2014/main" id="{F4596F46-2439-4BD0-9EAF-DCEB8EF20903}"/>
              </a:ext>
            </a:extLst>
          </p:cNvPr>
          <p:cNvPicPr>
            <a:picLocks noChangeAspect="1"/>
          </p:cNvPicPr>
          <p:nvPr/>
        </p:nvPicPr>
        <p:blipFill rotWithShape="1">
          <a:blip r:embed="rId2"/>
          <a:srcRect t="14889"/>
          <a:stretch/>
        </p:blipFill>
        <p:spPr>
          <a:xfrm>
            <a:off x="20" y="10"/>
            <a:ext cx="12191980" cy="5395902"/>
          </a:xfrm>
          <a:prstGeom prst="rect">
            <a:avLst/>
          </a:prstGeom>
        </p:spPr>
      </p:pic>
    </p:spTree>
    <p:extLst>
      <p:ext uri="{BB962C8B-B14F-4D97-AF65-F5344CB8AC3E}">
        <p14:creationId xmlns:p14="http://schemas.microsoft.com/office/powerpoint/2010/main" val="3263263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32B9B7B20A9041A5CA74EC4F03FFEB" ma:contentTypeVersion="14" ma:contentTypeDescription="Create a new document." ma:contentTypeScope="" ma:versionID="52a1fe40fec527e10fcfc7f794aaf47e">
  <xsd:schema xmlns:xsd="http://www.w3.org/2001/XMLSchema" xmlns:xs="http://www.w3.org/2001/XMLSchema" xmlns:p="http://schemas.microsoft.com/office/2006/metadata/properties" xmlns:ns2="652ca133-6846-49f6-92a4-9d6a48fe8754" xmlns:ns3="b5d0b9cd-977b-44b6-87c8-de1e34d9b1b0" targetNamespace="http://schemas.microsoft.com/office/2006/metadata/properties" ma:root="true" ma:fieldsID="bc5171524de842d81b0c947cc0489a2e" ns2:_="" ns3:_="">
    <xsd:import namespace="652ca133-6846-49f6-92a4-9d6a48fe8754"/>
    <xsd:import namespace="b5d0b9cd-977b-44b6-87c8-de1e34d9b1b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TEST"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2ca133-6846-49f6-92a4-9d6a48fe87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5d0b9cd-977b-44b6-87c8-de1e34d9b1b0" elementFormDefault="qualified">
    <xsd:import namespace="http://schemas.microsoft.com/office/2006/documentManagement/types"/>
    <xsd:import namespace="http://schemas.microsoft.com/office/infopath/2007/PartnerControls"/>
    <xsd:element name="TEST" ma:index="13" nillable="true" ma:displayName="TEST" ma:internalName="TEST">
      <xsd:simpleType>
        <xsd:restriction base="dms:Text"/>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b5d0b9cd-977b-44b6-87c8-de1e34d9b1b0" xsi:nil="true"/>
  </documentManagement>
</p:properties>
</file>

<file path=customXml/itemProps1.xml><?xml version="1.0" encoding="utf-8"?>
<ds:datastoreItem xmlns:ds="http://schemas.openxmlformats.org/officeDocument/2006/customXml" ds:itemID="{BA23FC5E-80A5-4E72-82A3-53AEA07F6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2ca133-6846-49f6-92a4-9d6a48fe8754"/>
    <ds:schemaRef ds:uri="b5d0b9cd-977b-44b6-87c8-de1e34d9b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7AA06-0CFE-4292-B018-A0B7C783812B}">
  <ds:schemaRefs>
    <ds:schemaRef ds:uri="http://schemas.microsoft.com/sharepoint/v3/contenttype/forms"/>
  </ds:schemaRefs>
</ds:datastoreItem>
</file>

<file path=customXml/itemProps3.xml><?xml version="1.0" encoding="utf-8"?>
<ds:datastoreItem xmlns:ds="http://schemas.openxmlformats.org/officeDocument/2006/customXml" ds:itemID="{052455BB-D506-4B60-892D-79DD4A2B674D}">
  <ds:schemaRefs>
    <ds:schemaRef ds:uri="http://schemas.microsoft.com/office/2006/documentManagement/types"/>
    <ds:schemaRef ds:uri="http://purl.org/dc/terms/"/>
    <ds:schemaRef ds:uri="http://schemas.openxmlformats.org/package/2006/metadata/core-properties"/>
    <ds:schemaRef ds:uri="http://purl.org/dc/dcmitype/"/>
    <ds:schemaRef ds:uri="652ca133-6846-49f6-92a4-9d6a48fe8754"/>
    <ds:schemaRef ds:uri="http://purl.org/dc/elements/1.1/"/>
    <ds:schemaRef ds:uri="http://schemas.microsoft.com/office/2006/metadata/properties"/>
    <ds:schemaRef ds:uri="http://schemas.microsoft.com/office/infopath/2007/PartnerControls"/>
    <ds:schemaRef ds:uri="b5d0b9cd-977b-44b6-87c8-de1e34d9b1b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685</Words>
  <Application>Microsoft Office PowerPoint</Application>
  <PresentationFormat>Widescreen</PresentationFormat>
  <Paragraphs>76</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Roboto Light</vt:lpstr>
      <vt:lpstr>Office Theme</vt:lpstr>
      <vt:lpstr>PowerPoint Presentation</vt:lpstr>
      <vt:lpstr>What We Do</vt:lpstr>
      <vt:lpstr>SHREWD:  A real-time Operational tool for Urgent Care </vt:lpstr>
      <vt:lpstr>Our data architecture</vt:lpstr>
      <vt:lpstr>PowerPoint Presentation</vt:lpstr>
      <vt:lpstr>How we are scaling now </vt:lpstr>
      <vt:lpstr>SHREWD Operations – Real-time data benefits</vt:lpstr>
      <vt:lpstr>SHREWD Overview</vt:lpstr>
      <vt:lpstr>See Thresholds and trends: give context across the system</vt:lpstr>
      <vt:lpstr>Use information as early warning</vt:lpstr>
      <vt:lpstr>Link escalation plans to data! </vt:lpstr>
      <vt:lpstr>NHS Regional Reporting Tool</vt:lpstr>
      <vt:lpstr>Benefits</vt:lpstr>
      <vt:lpstr>PowerPoint Presentation</vt:lpstr>
      <vt:lpstr>Case Studies – Hospital Operations</vt:lpstr>
      <vt:lpstr>Case Studies – Local Authority</vt:lpstr>
      <vt:lpstr>Case Studies – Local Authority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Alistair Martin</dc:creator>
  <cp:lastModifiedBy>Helen Northmore</cp:lastModifiedBy>
  <cp:revision>2</cp:revision>
  <dcterms:created xsi:type="dcterms:W3CDTF">2019-03-12T20:09:01Z</dcterms:created>
  <dcterms:modified xsi:type="dcterms:W3CDTF">2019-03-14T18:47:11Z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0x0101000932B9B7B20A9041A5CA74EC4F03FFEB</vt:lpwstr>
  </property>
</Properties>
</file>